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4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96" r:id="rId36"/>
    <p:sldId id="289" r:id="rId37"/>
    <p:sldId id="297" r:id="rId38"/>
    <p:sldId id="290" r:id="rId39"/>
    <p:sldId id="291" r:id="rId40"/>
    <p:sldId id="305" r:id="rId41"/>
    <p:sldId id="292" r:id="rId42"/>
    <p:sldId id="301" r:id="rId43"/>
    <p:sldId id="293" r:id="rId44"/>
    <p:sldId id="294" r:id="rId45"/>
    <p:sldId id="303" r:id="rId46"/>
    <p:sldId id="295" r:id="rId47"/>
    <p:sldId id="304" r:id="rId4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50"/>
      <p:bold r:id="rId51"/>
      <p:italic r:id="rId52"/>
      <p:boldItalic r:id="rId53"/>
    </p:embeddedFont>
    <p:embeddedFont>
      <p:font typeface="Proxima Nova" panose="020B060402020202020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E636944-CA38-4391-A47C-958B0CAAA77C}">
  <a:tblStyle styleId="{0E636944-CA38-4391-A47C-958B0CAAA7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3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4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7.fntdata"/><Relationship Id="rId8" Type="http://schemas.openxmlformats.org/officeDocument/2006/relationships/slide" Target="slides/slide6.xml"/><Relationship Id="rId51" Type="http://schemas.openxmlformats.org/officeDocument/2006/relationships/font" Target="fonts/font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3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783738366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783738366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783738366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783738366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78373836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78373836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37098df59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37098df59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437098df59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437098df59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543ef381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543ef381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437098df59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437098df59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437098df5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437098df59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437098df59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437098df59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6a2aa4c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6a2aa4c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83738366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783738366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506fa264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506fa264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543ef381c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543ef381c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437098df59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437098df59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543ef381c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543ef381c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437098df59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437098df59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437098df5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437098df5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675358d8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675358d8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4541df53b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4541df53b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783738366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783738366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543ef381c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543ef381c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783738366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783738366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6a6b4af5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26a6b4af5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783738366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783738366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783738366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2783738366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6a6b4af5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6a6b4af5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6a6b4af5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6a6b4af5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24621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783738366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783738366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783738366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783738366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21615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6a6b4af5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6a6b4af58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783738366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783738366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783738366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783738366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7829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506fa264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506fa264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6a6b4af5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6a6b4af5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6a6b4af5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6a6b4af5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10062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8184dab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8184dab6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28184dab6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28184dab6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28184dab6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28184dab6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430044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8184dab6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8184dab6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8184dab6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8184dab6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36497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78373836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78373836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783738366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783738366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83738366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783738366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f793989e7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f793989e7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f793989e7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f793989e7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hyperlink" Target="https://octoverse.github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5" descr="White cloud in front of dark blue star-filled sky"/>
          <p:cNvPicPr preferRelativeResize="0"/>
          <p:nvPr/>
        </p:nvPicPr>
        <p:blipFill rotWithShape="1">
          <a:blip r:embed="rId3">
            <a:alphaModFix/>
          </a:blip>
          <a:srcRect r="1719" b="17067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/>
        </p:nvSpPr>
        <p:spPr>
          <a:xfrm>
            <a:off x="510450" y="1017900"/>
            <a:ext cx="8123100" cy="21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-CZ" sz="3600" b="1" i="1" dirty="0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Objektové programování</a:t>
            </a:r>
            <a:endParaRPr sz="3600" b="1" i="1" dirty="0">
              <a:solidFill>
                <a:srgbClr val="38761D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i="1" dirty="0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1 - Klíčové koncepty modelování systémů I</a:t>
            </a:r>
            <a:endParaRPr sz="2400" b="1" i="1" dirty="0">
              <a:solidFill>
                <a:srgbClr val="38761D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100"/>
              <a:buFont typeface="Arial"/>
              <a:buChar char="●"/>
            </a:pPr>
            <a:r>
              <a:rPr lang="en" sz="1100" dirty="0">
                <a:solidFill>
                  <a:srgbClr val="38761D"/>
                </a:solidFill>
              </a:rPr>
              <a:t>Programovací paradigmata</a:t>
            </a:r>
            <a:endParaRPr sz="1100" dirty="0">
              <a:solidFill>
                <a:srgbClr val="38761D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100"/>
              <a:buFont typeface="Proxima Nova"/>
              <a:buChar char="●"/>
            </a:pPr>
            <a:r>
              <a:rPr lang="en" sz="1100" dirty="0">
                <a:solidFill>
                  <a:srgbClr val="38761D"/>
                </a:solidFill>
              </a:rPr>
              <a:t>Deklarativní versus imperativní reprezentace</a:t>
            </a:r>
            <a:endParaRPr sz="1100" dirty="0">
              <a:solidFill>
                <a:srgbClr val="38761D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100"/>
              <a:buFont typeface="Arial"/>
              <a:buChar char="●"/>
            </a:pPr>
            <a:r>
              <a:rPr lang="en" sz="1100" dirty="0">
                <a:solidFill>
                  <a:srgbClr val="38761D"/>
                </a:solidFill>
              </a:rPr>
              <a:t>Práce s komplexitou</a:t>
            </a:r>
            <a:endParaRPr sz="1100" dirty="0">
              <a:solidFill>
                <a:srgbClr val="38761D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100"/>
              <a:buFont typeface="Arial"/>
              <a:buChar char="●"/>
            </a:pPr>
            <a:r>
              <a:rPr lang="en" sz="1100" dirty="0">
                <a:solidFill>
                  <a:srgbClr val="38761D"/>
                </a:solidFill>
              </a:rPr>
              <a:t>Dekompozice</a:t>
            </a:r>
            <a:endParaRPr sz="1100" dirty="0">
              <a:solidFill>
                <a:srgbClr val="38761D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100"/>
              <a:buFont typeface="Arial"/>
              <a:buChar char="●"/>
            </a:pPr>
            <a:r>
              <a:rPr lang="en" sz="1100" dirty="0">
                <a:solidFill>
                  <a:srgbClr val="38761D"/>
                </a:solidFill>
              </a:rPr>
              <a:t>Hierarchie</a:t>
            </a:r>
            <a:endParaRPr sz="1100" dirty="0">
              <a:solidFill>
                <a:srgbClr val="38761D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100"/>
              <a:buFont typeface="Arial"/>
              <a:buChar char="●"/>
            </a:pPr>
            <a:r>
              <a:rPr lang="en" sz="1100" dirty="0">
                <a:solidFill>
                  <a:srgbClr val="38761D"/>
                </a:solidFill>
              </a:rPr>
              <a:t>Základní abstrakce (jmenné, datové, funkcionální)</a:t>
            </a:r>
            <a:endParaRPr sz="1100" dirty="0">
              <a:solidFill>
                <a:srgbClr val="38761D"/>
              </a:solidFill>
            </a:endParaRPr>
          </a:p>
        </p:txBody>
      </p:sp>
      <p:sp>
        <p:nvSpPr>
          <p:cNvPr id="106" name="Google Shape;106;p25"/>
          <p:cNvSpPr txBox="1"/>
          <p:nvPr/>
        </p:nvSpPr>
        <p:spPr>
          <a:xfrm>
            <a:off x="510450" y="422116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Vyu</a:t>
            </a:r>
            <a:r>
              <a:rPr lang="cs-CZ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čující</a:t>
            </a:r>
            <a:r>
              <a:rPr lang="cs-CZ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Mgr. Radim Krupička, PhD.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Převzato od </a:t>
            </a:r>
            <a:r>
              <a:rPr lang="en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Ing. David Kadleček, PhD.</a:t>
            </a:r>
            <a:endParaRPr sz="11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7" name="Google Shape;107;p25"/>
          <p:cNvCxnSpPr/>
          <p:nvPr/>
        </p:nvCxnSpPr>
        <p:spPr>
          <a:xfrm>
            <a:off x="696875" y="4121725"/>
            <a:ext cx="6207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/>
          <p:nvPr/>
        </p:nvSpPr>
        <p:spPr>
          <a:xfrm>
            <a:off x="731950" y="2133675"/>
            <a:ext cx="1466100" cy="1303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xfrm>
            <a:off x="3117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Shrnutí</a:t>
            </a:r>
            <a:endParaRPr sz="2400"/>
          </a:p>
        </p:txBody>
      </p:sp>
      <p:pic>
        <p:nvPicPr>
          <p:cNvPr id="219" name="Google Shape;219;p34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4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4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223" name="Google Shape;22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2300" y="610675"/>
            <a:ext cx="3771734" cy="41553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4"/>
          <p:cNvSpPr txBox="1"/>
          <p:nvPr/>
        </p:nvSpPr>
        <p:spPr>
          <a:xfrm>
            <a:off x="4263850" y="481350"/>
            <a:ext cx="18183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Procedurální přístup </a:t>
            </a:r>
            <a:endParaRPr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5" name="Google Shape;225;p34"/>
          <p:cNvSpPr txBox="1"/>
          <p:nvPr/>
        </p:nvSpPr>
        <p:spPr>
          <a:xfrm>
            <a:off x="4260395" y="3437575"/>
            <a:ext cx="18183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Funkcionální přístup </a:t>
            </a:r>
            <a:endParaRPr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6" name="Google Shape;226;p34"/>
          <p:cNvSpPr txBox="1"/>
          <p:nvPr/>
        </p:nvSpPr>
        <p:spPr>
          <a:xfrm>
            <a:off x="4182470" y="2091975"/>
            <a:ext cx="18183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Objektový  přístup </a:t>
            </a:r>
            <a:endParaRPr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7" name="Google Shape;227;p34"/>
          <p:cNvSpPr txBox="1"/>
          <p:nvPr/>
        </p:nvSpPr>
        <p:spPr>
          <a:xfrm>
            <a:off x="6369746" y="733618"/>
            <a:ext cx="20937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Exekuce zahrnuje provádění kódu, který operuje nad daty </a:t>
            </a:r>
            <a:endParaRPr sz="11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8" name="Google Shape;228;p34"/>
          <p:cNvSpPr txBox="1"/>
          <p:nvPr/>
        </p:nvSpPr>
        <p:spPr>
          <a:xfrm>
            <a:off x="6369746" y="2341350"/>
            <a:ext cx="20937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Objekt zapouzdřuje kód i data </a:t>
            </a:r>
            <a:endParaRPr sz="11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9" name="Google Shape;229;p34"/>
          <p:cNvSpPr txBox="1"/>
          <p:nvPr/>
        </p:nvSpPr>
        <p:spPr>
          <a:xfrm>
            <a:off x="6302205" y="3583077"/>
            <a:ext cx="20937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Data neexistují nezávisle</a:t>
            </a:r>
            <a:endParaRPr sz="11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0" name="Google Shape;230;p34"/>
          <p:cNvSpPr txBox="1"/>
          <p:nvPr/>
        </p:nvSpPr>
        <p:spPr>
          <a:xfrm>
            <a:off x="6369755" y="3008127"/>
            <a:ext cx="20937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Výpočet zahrnuje interakci mezi objekty </a:t>
            </a:r>
            <a:endParaRPr sz="11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1" name="Google Shape;231;p34"/>
          <p:cNvSpPr txBox="1"/>
          <p:nvPr/>
        </p:nvSpPr>
        <p:spPr>
          <a:xfrm>
            <a:off x="6284896" y="4119543"/>
            <a:ext cx="20937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Exekuce zahrnuje zřetězené volání funkcí</a:t>
            </a:r>
            <a:endParaRPr sz="11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2" name="Google Shape;232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1950" y="2133677"/>
            <a:ext cx="1466000" cy="130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4"/>
          <p:cNvSpPr/>
          <p:nvPr/>
        </p:nvSpPr>
        <p:spPr>
          <a:xfrm>
            <a:off x="2838699" y="2399625"/>
            <a:ext cx="824100" cy="660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Problem solver</a:t>
            </a:r>
            <a:endParaRPr sz="1200"/>
          </a:p>
        </p:txBody>
      </p:sp>
      <p:sp>
        <p:nvSpPr>
          <p:cNvPr id="234" name="Google Shape;234;p34"/>
          <p:cNvSpPr txBox="1"/>
          <p:nvPr/>
        </p:nvSpPr>
        <p:spPr>
          <a:xfrm>
            <a:off x="533725" y="1401950"/>
            <a:ext cx="3000000" cy="8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Přístup logického programování</a:t>
            </a:r>
            <a:endParaRPr sz="1200"/>
          </a:p>
        </p:txBody>
      </p:sp>
      <p:sp>
        <p:nvSpPr>
          <p:cNvPr id="235" name="Google Shape;235;p34"/>
          <p:cNvSpPr/>
          <p:nvPr/>
        </p:nvSpPr>
        <p:spPr>
          <a:xfrm>
            <a:off x="2375088" y="2492700"/>
            <a:ext cx="344100" cy="15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4"/>
          <p:cNvSpPr/>
          <p:nvPr/>
        </p:nvSpPr>
        <p:spPr>
          <a:xfrm rot="10794000">
            <a:off x="2375198" y="2842564"/>
            <a:ext cx="343801" cy="15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34"/>
          <p:cNvSpPr txBox="1"/>
          <p:nvPr/>
        </p:nvSpPr>
        <p:spPr>
          <a:xfrm>
            <a:off x="2213396" y="2362423"/>
            <a:ext cx="10749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dotaz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odpověď</a:t>
            </a:r>
            <a:endParaRPr sz="1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Současné trendy - nejvíce nabídek práce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43" name="Google Shape;243;p35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5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5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47" name="Google Shape;247;p35"/>
          <p:cNvSpPr txBox="1"/>
          <p:nvPr/>
        </p:nvSpPr>
        <p:spPr>
          <a:xfrm>
            <a:off x="5802448" y="4441517"/>
            <a:ext cx="3056077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Aft>
                <a:spcPts val="400"/>
              </a:spcAft>
            </a:pPr>
            <a:r>
              <a:rPr lang="en" sz="800" dirty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Source: </a:t>
            </a:r>
            <a:r>
              <a:rPr lang="cs-CZ" sz="800" u="sng" dirty="0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</a:rPr>
              <a:t>linkedin.com 2021</a:t>
            </a:r>
            <a:br>
              <a:rPr lang="cs-CZ" sz="800" u="sng" dirty="0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cs-CZ" sz="800" u="sng" dirty="0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https://careerkarma.com/blog/top-programming-languages-2021/</a:t>
            </a:r>
            <a:endParaRPr sz="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26" name="Picture 2" descr="Programming Languages Report Infographics 03">
            <a:extLst>
              <a:ext uri="{FF2B5EF4-FFF2-40B4-BE49-F238E27FC236}">
                <a16:creationId xmlns:a16="http://schemas.microsoft.com/office/drawing/2014/main" id="{B1E10051-DBD5-4B90-84CD-BE6B323A5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000" y="683400"/>
            <a:ext cx="5390448" cy="361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Trendy - nejvíce aktivity na GitHub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4" name="Google Shape;254;p36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6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6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58" name="Google Shape;258;p36"/>
          <p:cNvSpPr txBox="1"/>
          <p:nvPr/>
        </p:nvSpPr>
        <p:spPr>
          <a:xfrm>
            <a:off x="6638690" y="4476721"/>
            <a:ext cx="2866434" cy="2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Aft>
                <a:spcPts val="400"/>
              </a:spcAft>
            </a:pPr>
            <a:r>
              <a:rPr lang="en" sz="800" dirty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Source: </a:t>
            </a:r>
            <a:r>
              <a:rPr lang="cs-CZ" sz="800" dirty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https://octoverse.github.com</a:t>
            </a:r>
            <a:r>
              <a:rPr lang="cs-CZ" sz="800" dirty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2021</a:t>
            </a:r>
            <a:r>
              <a:rPr lang="en" sz="800" dirty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Obrázek 1">
            <a:extLst>
              <a:ext uri="{FF2B5EF4-FFF2-40B4-BE49-F238E27FC236}">
                <a16:creationId xmlns:a16="http://schemas.microsoft.com/office/drawing/2014/main" id="{BB721187-1F79-40C4-B224-36E2BEF502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497" y="758858"/>
            <a:ext cx="5909684" cy="36424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Současné trendy - nejoblíbenější frameworky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5" name="Google Shape;265;p37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7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7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69" name="Google Shape;269;p37"/>
          <p:cNvSpPr txBox="1"/>
          <p:nvPr/>
        </p:nvSpPr>
        <p:spPr>
          <a:xfrm>
            <a:off x="7253225" y="4701950"/>
            <a:ext cx="1558800" cy="2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Source: StackOverflow 2018 </a:t>
            </a:r>
            <a:endParaRPr sz="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" name="Obrázek 1">
            <a:extLst>
              <a:ext uri="{FF2B5EF4-FFF2-40B4-BE49-F238E27FC236}">
                <a16:creationId xmlns:a16="http://schemas.microsoft.com/office/drawing/2014/main" id="{D45EAC30-F976-4020-816A-10C350FFE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000" y="683400"/>
            <a:ext cx="7807036" cy="3535728"/>
          </a:xfrm>
          <a:prstGeom prst="rect">
            <a:avLst/>
          </a:prstGeom>
        </p:spPr>
      </p:pic>
      <p:sp>
        <p:nvSpPr>
          <p:cNvPr id="3" name="TextovéPole 2">
            <a:extLst>
              <a:ext uri="{FF2B5EF4-FFF2-40B4-BE49-F238E27FC236}">
                <a16:creationId xmlns:a16="http://schemas.microsoft.com/office/drawing/2014/main" id="{A088EA99-A736-440A-8139-BFE44151422F}"/>
              </a:ext>
            </a:extLst>
          </p:cNvPr>
          <p:cNvSpPr txBox="1"/>
          <p:nvPr/>
        </p:nvSpPr>
        <p:spPr>
          <a:xfrm>
            <a:off x="300516" y="4434153"/>
            <a:ext cx="828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https://insights.stackoverflow.com/survey/2021#most-loved-dreaded-and-wanted-misc-tech-love-dread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8"/>
          <p:cNvSpPr txBox="1">
            <a:spLocks noGrp="1"/>
          </p:cNvSpPr>
          <p:nvPr>
            <p:ph type="title"/>
          </p:nvPr>
        </p:nvSpPr>
        <p:spPr>
          <a:xfrm>
            <a:off x="739550" y="1914600"/>
            <a:ext cx="79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První úloha, kterou budete programovat v OMO ...</a:t>
            </a:r>
            <a:endParaRPr/>
          </a:p>
        </p:txBody>
      </p:sp>
      <p:sp>
        <p:nvSpPr>
          <p:cNvPr id="276" name="Google Shape;276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282" name="Google Shape;28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05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Souboj s komplexitou</a:t>
            </a:r>
            <a:endParaRPr sz="2400"/>
          </a:p>
        </p:txBody>
      </p:sp>
      <p:sp>
        <p:nvSpPr>
          <p:cNvPr id="288" name="Google Shape;288;p40"/>
          <p:cNvSpPr txBox="1">
            <a:spLocks noGrp="1"/>
          </p:cNvSpPr>
          <p:nvPr>
            <p:ph type="body" idx="1"/>
          </p:nvPr>
        </p:nvSpPr>
        <p:spPr>
          <a:xfrm>
            <a:off x="266450" y="617550"/>
            <a:ext cx="8410500" cy="28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Co dělám, když mám problém (softwarový, matematický nebo i osobní) se kterým si nemohu poradit?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=&gt; snažím se </a:t>
            </a:r>
            <a:r>
              <a:rPr lang="en" sz="1400" b="1">
                <a:solidFill>
                  <a:srgbClr val="000000"/>
                </a:solidFill>
              </a:rPr>
              <a:t>problém strukturovat</a:t>
            </a:r>
            <a:endParaRPr sz="14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Jak mohu problém strukturovat?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=&gt; pomocí </a:t>
            </a:r>
            <a:r>
              <a:rPr lang="en" sz="1400" b="1">
                <a:solidFill>
                  <a:srgbClr val="000000"/>
                </a:solidFill>
              </a:rPr>
              <a:t>abstrakce, dekompozice</a:t>
            </a:r>
            <a:r>
              <a:rPr lang="en" sz="1400">
                <a:solidFill>
                  <a:srgbClr val="000000"/>
                </a:solidFill>
              </a:rPr>
              <a:t> a </a:t>
            </a:r>
            <a:r>
              <a:rPr lang="en" sz="1400" b="1">
                <a:solidFill>
                  <a:srgbClr val="000000"/>
                </a:solidFill>
              </a:rPr>
              <a:t>hierarchie.</a:t>
            </a:r>
            <a:endParaRPr sz="14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000000"/>
                </a:solidFill>
              </a:rPr>
              <a:t>Dekompozicí rozkládám systém na menší komponenty</a:t>
            </a:r>
            <a:endParaRPr sz="14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000000"/>
                </a:solidFill>
              </a:rPr>
              <a:t>Abstrakcí skrývám komplexitu komponent do jednodušších</a:t>
            </a:r>
            <a:endParaRPr sz="14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000000"/>
                </a:solidFill>
              </a:rPr>
              <a:t>Hierarchií tyto komponenty provazuji mezi sebou</a:t>
            </a:r>
            <a:endParaRPr sz="14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000000"/>
                </a:solidFill>
              </a:rPr>
              <a:t>Pro řešení problémů se snažím aplikovat design patterny</a:t>
            </a:r>
            <a:endParaRPr sz="14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289" name="Google Shape;289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Souboj s komplexitou</a:t>
            </a:r>
            <a:endParaRPr sz="2400"/>
          </a:p>
        </p:txBody>
      </p:sp>
      <p:pic>
        <p:nvPicPr>
          <p:cNvPr id="295" name="Google Shape;29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00" y="1565200"/>
            <a:ext cx="8437473" cy="3308558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97" name="Google Shape;297;p41"/>
          <p:cNvSpPr txBox="1">
            <a:spLocks noGrp="1"/>
          </p:cNvSpPr>
          <p:nvPr>
            <p:ph type="title"/>
          </p:nvPr>
        </p:nvSpPr>
        <p:spPr>
          <a:xfrm>
            <a:off x="3712175" y="1069300"/>
            <a:ext cx="2063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Design patterny</a:t>
            </a:r>
            <a:endParaRPr sz="1200" b="1"/>
          </a:p>
        </p:txBody>
      </p:sp>
      <p:cxnSp>
        <p:nvCxnSpPr>
          <p:cNvPr id="298" name="Google Shape;298;p41"/>
          <p:cNvCxnSpPr/>
          <p:nvPr/>
        </p:nvCxnSpPr>
        <p:spPr>
          <a:xfrm rot="5400000">
            <a:off x="2368200" y="1465000"/>
            <a:ext cx="1654500" cy="1461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99" name="Google Shape;299;p41"/>
          <p:cNvSpPr/>
          <p:nvPr/>
        </p:nvSpPr>
        <p:spPr>
          <a:xfrm>
            <a:off x="2967050" y="2958000"/>
            <a:ext cx="122100" cy="150900"/>
          </a:xfrm>
          <a:prstGeom prst="plus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41"/>
          <p:cNvSpPr/>
          <p:nvPr/>
        </p:nvSpPr>
        <p:spPr>
          <a:xfrm>
            <a:off x="2288100" y="2934450"/>
            <a:ext cx="232500" cy="198000"/>
          </a:xfrm>
          <a:prstGeom prst="corner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1" name="Google Shape;301;p41"/>
          <p:cNvCxnSpPr>
            <a:endCxn id="299" idx="0"/>
          </p:cNvCxnSpPr>
          <p:nvPr/>
        </p:nvCxnSpPr>
        <p:spPr>
          <a:xfrm rot="5400000">
            <a:off x="2834600" y="1714200"/>
            <a:ext cx="1437300" cy="1050300"/>
          </a:xfrm>
          <a:prstGeom prst="curvedConnector3">
            <a:avLst>
              <a:gd name="adj1" fmla="val 48212"/>
            </a:avLst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302" name="Google Shape;302;p41"/>
          <p:cNvCxnSpPr/>
          <p:nvPr/>
        </p:nvCxnSpPr>
        <p:spPr>
          <a:xfrm>
            <a:off x="5003975" y="1395175"/>
            <a:ext cx="1432500" cy="930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303" name="Google Shape;303;p41"/>
          <p:cNvSpPr/>
          <p:nvPr/>
        </p:nvSpPr>
        <p:spPr>
          <a:xfrm>
            <a:off x="6653900" y="2184650"/>
            <a:ext cx="232500" cy="198000"/>
          </a:xfrm>
          <a:prstGeom prst="corner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41"/>
          <p:cNvSpPr/>
          <p:nvPr/>
        </p:nvSpPr>
        <p:spPr>
          <a:xfrm rot="-3048562">
            <a:off x="1742980" y="3022838"/>
            <a:ext cx="232631" cy="198098"/>
          </a:xfrm>
          <a:prstGeom prst="corner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310" name="Google Shape;31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8150" y="212625"/>
            <a:ext cx="3771750" cy="282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267500"/>
            <a:ext cx="2823450" cy="1789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34520" y="3134450"/>
            <a:ext cx="3163825" cy="167332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2"/>
          <p:cNvSpPr txBox="1"/>
          <p:nvPr/>
        </p:nvSpPr>
        <p:spPr>
          <a:xfrm>
            <a:off x="167425" y="-74400"/>
            <a:ext cx="2901900" cy="19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 je dekompozice a co abstrakce?</a:t>
            </a:r>
            <a:endParaRPr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3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Dekompozice</a:t>
            </a:r>
            <a:endParaRPr sz="2400"/>
          </a:p>
        </p:txBody>
      </p:sp>
      <p:sp>
        <p:nvSpPr>
          <p:cNvPr id="319" name="Google Shape;319;p43"/>
          <p:cNvSpPr txBox="1">
            <a:spLocks noGrp="1"/>
          </p:cNvSpPr>
          <p:nvPr>
            <p:ph type="body" idx="1"/>
          </p:nvPr>
        </p:nvSpPr>
        <p:spPr>
          <a:xfrm>
            <a:off x="175650" y="683400"/>
            <a:ext cx="8792700" cy="44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K větším problémům přístupuji způsobem "</a:t>
            </a:r>
            <a:r>
              <a:rPr lang="en" sz="1200" b="1">
                <a:solidFill>
                  <a:srgbClr val="000000"/>
                </a:solidFill>
              </a:rPr>
              <a:t>Rozděl a panuj</a:t>
            </a:r>
            <a:r>
              <a:rPr lang="en" sz="1200">
                <a:solidFill>
                  <a:srgbClr val="000000"/>
                </a:solidFill>
              </a:rPr>
              <a:t>” tak, aby: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Každý podproblém měl přibližně stejnou úroveň detailu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Každý podproblém byl řešitelný samostatně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Řešení podproblémů lze zkombinovat tak, abych tím vyřešil celý problém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Systém zpravidla představuje n rozměrný problém, který nelze popsat jedním pohledem. Místo toho potřebuji </a:t>
            </a:r>
            <a:r>
              <a:rPr lang="en" sz="1200" b="1">
                <a:solidFill>
                  <a:srgbClr val="000000"/>
                </a:solidFill>
              </a:rPr>
              <a:t>několik pohledů</a:t>
            </a:r>
            <a:r>
              <a:rPr lang="en" sz="1200">
                <a:solidFill>
                  <a:srgbClr val="000000"/>
                </a:solidFill>
              </a:rPr>
              <a:t>. Dekompozici tak mohu provést pro tyto různé pohledy. Viz UML definuje několik druhů UML diagramů, každý navržen pro modelování jiného pohledu na systém.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</p:txBody>
      </p:sp>
      <p:pic>
        <p:nvPicPr>
          <p:cNvPr id="320" name="Google Shape;32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950" y="2562925"/>
            <a:ext cx="5613500" cy="18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322" name="Google Shape;322;p43"/>
          <p:cNvSpPr/>
          <p:nvPr/>
        </p:nvSpPr>
        <p:spPr>
          <a:xfrm>
            <a:off x="1749275" y="2611225"/>
            <a:ext cx="1497900" cy="259800"/>
          </a:xfrm>
          <a:prstGeom prst="rect">
            <a:avLst/>
          </a:prstGeom>
          <a:solidFill>
            <a:srgbClr val="FFF8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43"/>
          <p:cNvSpPr/>
          <p:nvPr/>
        </p:nvSpPr>
        <p:spPr>
          <a:xfrm>
            <a:off x="3287150" y="3326475"/>
            <a:ext cx="1497900" cy="259800"/>
          </a:xfrm>
          <a:prstGeom prst="rect">
            <a:avLst/>
          </a:prstGeom>
          <a:solidFill>
            <a:srgbClr val="FFF8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Pohled přes objekty</a:t>
            </a:r>
            <a:endParaRPr sz="1000"/>
          </a:p>
        </p:txBody>
      </p:sp>
      <p:sp>
        <p:nvSpPr>
          <p:cNvPr id="324" name="Google Shape;324;p43"/>
          <p:cNvSpPr/>
          <p:nvPr/>
        </p:nvSpPr>
        <p:spPr>
          <a:xfrm>
            <a:off x="5578350" y="3376375"/>
            <a:ext cx="1497900" cy="259800"/>
          </a:xfrm>
          <a:prstGeom prst="rect">
            <a:avLst/>
          </a:prstGeom>
          <a:solidFill>
            <a:srgbClr val="FFF8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Pohled přes flow</a:t>
            </a:r>
            <a:endParaRPr sz="1000"/>
          </a:p>
        </p:txBody>
      </p:sp>
      <p:sp>
        <p:nvSpPr>
          <p:cNvPr id="325" name="Google Shape;325;p43"/>
          <p:cNvSpPr/>
          <p:nvPr/>
        </p:nvSpPr>
        <p:spPr>
          <a:xfrm>
            <a:off x="1998700" y="3586275"/>
            <a:ext cx="1497900" cy="259800"/>
          </a:xfrm>
          <a:prstGeom prst="rect">
            <a:avLst/>
          </a:prstGeom>
          <a:solidFill>
            <a:srgbClr val="FFF8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Pohled přes strukturu modulů</a:t>
            </a:r>
            <a:endParaRPr sz="1000"/>
          </a:p>
        </p:txBody>
      </p:sp>
      <p:sp>
        <p:nvSpPr>
          <p:cNvPr id="326" name="Google Shape;326;p43"/>
          <p:cNvSpPr/>
          <p:nvPr/>
        </p:nvSpPr>
        <p:spPr>
          <a:xfrm>
            <a:off x="1749275" y="2611225"/>
            <a:ext cx="1497900" cy="259800"/>
          </a:xfrm>
          <a:prstGeom prst="rect">
            <a:avLst/>
          </a:prstGeom>
          <a:solidFill>
            <a:srgbClr val="FFF8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/>
              <a:t>Různé pohledy při dekompozici</a:t>
            </a:r>
            <a:endParaRPr sz="1000" b="1"/>
          </a:p>
        </p:txBody>
      </p:sp>
      <p:sp>
        <p:nvSpPr>
          <p:cNvPr id="327" name="Google Shape;327;p43"/>
          <p:cNvSpPr/>
          <p:nvPr/>
        </p:nvSpPr>
        <p:spPr>
          <a:xfrm>
            <a:off x="6599825" y="4006775"/>
            <a:ext cx="512700" cy="259800"/>
          </a:xfrm>
          <a:prstGeom prst="rect">
            <a:avLst/>
          </a:prstGeom>
          <a:solidFill>
            <a:srgbClr val="FFF8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atd...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Paradigmata softwarového vývoje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15" name="Google Shape;115;p26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6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19" name="Google Shape;11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525" y="576675"/>
            <a:ext cx="8431477" cy="427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6"/>
          <p:cNvSpPr/>
          <p:nvPr/>
        </p:nvSpPr>
        <p:spPr>
          <a:xfrm>
            <a:off x="3028395" y="2797904"/>
            <a:ext cx="960000" cy="22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6"/>
          <p:cNvSpPr/>
          <p:nvPr/>
        </p:nvSpPr>
        <p:spPr>
          <a:xfrm>
            <a:off x="5093026" y="2797904"/>
            <a:ext cx="960000" cy="22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4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Abstrakce</a:t>
            </a:r>
            <a:endParaRPr sz="2400"/>
          </a:p>
        </p:txBody>
      </p:sp>
      <p:sp>
        <p:nvSpPr>
          <p:cNvPr id="333" name="Google Shape;333;p44"/>
          <p:cNvSpPr txBox="1">
            <a:spLocks noGrp="1"/>
          </p:cNvSpPr>
          <p:nvPr>
            <p:ph type="body" idx="1"/>
          </p:nvPr>
        </p:nvSpPr>
        <p:spPr>
          <a:xfrm>
            <a:off x="160750" y="3040800"/>
            <a:ext cx="8520600" cy="18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Druhy abstrakce v softwarovém vývoji: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Jmenné abstrakce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Datové abstrakce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Procedurální abstrakce (v imperativních jazycích)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Funkcionální abstrakce (ve funkcionálních jazycích)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Objektové abstrakce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A další exotické druhy abstrakcí ...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</a:endParaRPr>
          </a:p>
        </p:txBody>
      </p:sp>
      <p:pic>
        <p:nvPicPr>
          <p:cNvPr id="334" name="Google Shape;3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9200" y="1808500"/>
            <a:ext cx="4654801" cy="225349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4"/>
          <p:cNvSpPr txBox="1"/>
          <p:nvPr/>
        </p:nvSpPr>
        <p:spPr>
          <a:xfrm>
            <a:off x="311700" y="683400"/>
            <a:ext cx="8727900" cy="3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Abstrakce je jednodušší reprezentace systému pomocí které na něj nahlížím nebo k němu přistupuji aniž bych znal jeho detaily</a:t>
            </a:r>
            <a:endParaRPr/>
          </a:p>
        </p:txBody>
      </p:sp>
      <p:sp>
        <p:nvSpPr>
          <p:cNvPr id="336" name="Google Shape;336;p44"/>
          <p:cNvSpPr txBox="1"/>
          <p:nvPr/>
        </p:nvSpPr>
        <p:spPr>
          <a:xfrm>
            <a:off x="311700" y="992125"/>
            <a:ext cx="8896500" cy="12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Zjednodušeně řečeno potřebujeme schopnost vzít větší kusy a přistupovat k nim jako k primitivum tak, abychom je mohli kombinovat do větších celků a přitom se nestarali o jejich detail.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7" name="Google Shape;337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5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Hierarchie</a:t>
            </a:r>
            <a:endParaRPr sz="2400"/>
          </a:p>
        </p:txBody>
      </p:sp>
      <p:pic>
        <p:nvPicPr>
          <p:cNvPr id="343" name="Google Shape;34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750" y="1815574"/>
            <a:ext cx="3163551" cy="257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1825" y="1883175"/>
            <a:ext cx="4466816" cy="2363975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45"/>
          <p:cNvSpPr txBox="1"/>
          <p:nvPr/>
        </p:nvSpPr>
        <p:spPr>
          <a:xfrm>
            <a:off x="317750" y="1293800"/>
            <a:ext cx="3000000" cy="2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1">
                <a:latin typeface="Proxima Nova"/>
                <a:ea typeface="Proxima Nova"/>
                <a:cs typeface="Proxima Nova"/>
                <a:sym typeface="Proxima Nova"/>
              </a:rPr>
              <a:t>Part of</a:t>
            </a: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 hierachie</a:t>
            </a:r>
            <a:endParaRPr/>
          </a:p>
        </p:txBody>
      </p:sp>
      <p:sp>
        <p:nvSpPr>
          <p:cNvPr id="346" name="Google Shape;346;p45"/>
          <p:cNvSpPr txBox="1"/>
          <p:nvPr/>
        </p:nvSpPr>
        <p:spPr>
          <a:xfrm>
            <a:off x="4556150" y="1293788"/>
            <a:ext cx="3000000" cy="2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1">
                <a:latin typeface="Proxima Nova"/>
                <a:ea typeface="Proxima Nova"/>
                <a:cs typeface="Proxima Nova"/>
                <a:sym typeface="Proxima Nova"/>
              </a:rPr>
              <a:t>Is kind of</a:t>
            </a: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 hierachie:</a:t>
            </a:r>
            <a:endParaRPr/>
          </a:p>
        </p:txBody>
      </p:sp>
      <p:sp>
        <p:nvSpPr>
          <p:cNvPr id="347" name="Google Shape;347;p45"/>
          <p:cNvSpPr txBox="1"/>
          <p:nvPr/>
        </p:nvSpPr>
        <p:spPr>
          <a:xfrm>
            <a:off x="317750" y="512725"/>
            <a:ext cx="45690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Hierarchie je určena vazbami mezi komponentami systému  </a:t>
            </a:r>
            <a:endParaRPr/>
          </a:p>
        </p:txBody>
      </p:sp>
      <p:sp>
        <p:nvSpPr>
          <p:cNvPr id="348" name="Google Shape;348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6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Design patterny</a:t>
            </a:r>
            <a:endParaRPr sz="2400"/>
          </a:p>
        </p:txBody>
      </p:sp>
      <p:sp>
        <p:nvSpPr>
          <p:cNvPr id="354" name="Google Shape;354;p46"/>
          <p:cNvSpPr txBox="1"/>
          <p:nvPr/>
        </p:nvSpPr>
        <p:spPr>
          <a:xfrm>
            <a:off x="311700" y="683400"/>
            <a:ext cx="8727900" cy="3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= návrhové vzory</a:t>
            </a:r>
            <a:endParaRPr/>
          </a:p>
        </p:txBody>
      </p:sp>
      <p:sp>
        <p:nvSpPr>
          <p:cNvPr id="355" name="Google Shape;355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356" name="Google Shape;356;p46"/>
          <p:cNvSpPr txBox="1"/>
          <p:nvPr/>
        </p:nvSpPr>
        <p:spPr>
          <a:xfrm>
            <a:off x="492950" y="958025"/>
            <a:ext cx="7552500" cy="28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Proxima Nova"/>
              <a:buChar char="●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Design pattern </a:t>
            </a:r>
            <a:r>
              <a:rPr lang="en" b="1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</a:t>
            </a: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obecné řešení problému, které má implementace v různých jazycích a doménách</a:t>
            </a:r>
            <a:endParaRPr dirty="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Proxima Nova"/>
              <a:buChar char="●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Design pattern </a:t>
            </a:r>
            <a:r>
              <a:rPr lang="en" b="1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není</a:t>
            </a: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knihovnou nebo částí zdrojového kódu, která by se dala přímo vložit do našeho programu, jedná se o popis řešení problému nebo šablonu, která může být použita v různých situacích</a:t>
            </a:r>
            <a:endParaRPr dirty="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Různé design patterny jsou definované pro:</a:t>
            </a:r>
            <a:endParaRPr dirty="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Proxima Nova"/>
              <a:buChar char="●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Různé typy programovacích jazyků: Objektové, funkcionální, logické…</a:t>
            </a:r>
            <a:endParaRPr dirty="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Proxima Nova"/>
              <a:buChar char="●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Vrstvu aplikace: Frontend (uživatelské rozhraní), Datová vrstva (uložení dat)...</a:t>
            </a:r>
            <a:endParaRPr dirty="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Proxima Nova"/>
              <a:buChar char="●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Typ deploymentu: Centrální aplikace, distribuované aplikace ….</a:t>
            </a:r>
            <a:endParaRPr dirty="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7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Jak dekomponovat</a:t>
            </a:r>
            <a:endParaRPr sz="2400"/>
          </a:p>
        </p:txBody>
      </p:sp>
      <p:sp>
        <p:nvSpPr>
          <p:cNvPr id="362" name="Google Shape;362;p47"/>
          <p:cNvSpPr txBox="1"/>
          <p:nvPr/>
        </p:nvSpPr>
        <p:spPr>
          <a:xfrm>
            <a:off x="295875" y="632375"/>
            <a:ext cx="8520600" cy="1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Pokud dekomponuji systém do modulů, tak aplikuji následující principy: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b="1" i="1">
                <a:latin typeface="Proxima Nova"/>
                <a:ea typeface="Proxima Nova"/>
                <a:cs typeface="Proxima Nova"/>
                <a:sym typeface="Proxima Nova"/>
              </a:rPr>
              <a:t>Cohesion (princip soudržnosti) </a:t>
            </a: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spojuji funkcionalitu podle podobnosti. Atributy podobnosti volím intuitivně podle toho jakým způsobem a za jakým účelem budu modul používat. Atributem podobnosti může být doména, entita, uživatel atd.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Příklad: mám skupinu lidí různých profesí a v různých počtech. Chci implementovat systém pro plánování stavby domu. Vzhledem k účelu systému lidi rozdělím na skupiny, kde každá umí realizovat stejné činnosti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b="1" i="1">
                <a:latin typeface="Proxima Nova"/>
                <a:ea typeface="Proxima Nova"/>
                <a:cs typeface="Proxima Nova"/>
                <a:sym typeface="Proxima Nova"/>
              </a:rPr>
              <a:t>Coupling (provázanost) </a:t>
            </a: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snažím se dosáhnout velmi kohezních (soudržných) modulů, které mají pevné vazby uvnitř a co nejvolnější vazby mezi sebou.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b="1" i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b="1" i="1">
                <a:latin typeface="Proxima Nova"/>
                <a:ea typeface="Proxima Nova"/>
                <a:cs typeface="Proxima Nova"/>
                <a:sym typeface="Proxima Nova"/>
              </a:rPr>
              <a:t>Reusabilty (přepoužitelnost)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- modul je “opracován” tak, abych ho mohl přepoužívat v různých kontextech. Kontextem rozumím volat z různých modulů, v různých fázích životního cyklu aplikace a jeho fungování pro různé domény - např. použití toho samého modulu pro </a:t>
            </a: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spotřební úvěry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pak </a:t>
            </a: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hypotéky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 pak</a:t>
            </a: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 pojištění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3" name="Google Shape;363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8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Jak dekomponovat</a:t>
            </a:r>
            <a:endParaRPr sz="2400"/>
          </a:p>
        </p:txBody>
      </p:sp>
      <p:sp>
        <p:nvSpPr>
          <p:cNvPr id="369" name="Google Shape;369;p48"/>
          <p:cNvSpPr txBox="1"/>
          <p:nvPr/>
        </p:nvSpPr>
        <p:spPr>
          <a:xfrm>
            <a:off x="295875" y="632375"/>
            <a:ext cx="8520600" cy="1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b="1" i="1">
                <a:latin typeface="Proxima Nova"/>
                <a:ea typeface="Proxima Nova"/>
                <a:cs typeface="Proxima Nova"/>
                <a:sym typeface="Proxima Nova"/>
              </a:rPr>
              <a:t>DRY (Don't Repeat Yourself) -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stejný kód (stejný kus funkcionality) se nenachází na víc jak jednom místě (nenachází se ve více modulech).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b="1" i="1">
                <a:latin typeface="Proxima Nova"/>
                <a:ea typeface="Proxima Nova"/>
                <a:cs typeface="Proxima Nova"/>
                <a:sym typeface="Proxima Nova"/>
              </a:rPr>
              <a:t>Flexibility isolation (izolace flexibility)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- jestliže budu muset implementovat změnu, tak dopad této změny bude omezen na vazby mezi moduly nebo minimum modulů.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400"/>
              <a:buFont typeface="Proxima Nova"/>
              <a:buChar char="●"/>
            </a:pPr>
            <a:r>
              <a:rPr lang="en" b="1" i="1">
                <a:latin typeface="Proxima Nova"/>
                <a:ea typeface="Proxima Nova"/>
                <a:cs typeface="Proxima Nova"/>
                <a:sym typeface="Proxima Nova"/>
              </a:rPr>
              <a:t>Encapsulation (zapouzdření)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- data modulů jsou privátní, k modulům přistupuji ne pomocí jejich dat, ale pomocí povolených operací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0" name="Google Shape;370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9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Kritérium číslo jedna u softwarového vývoje</a:t>
            </a:r>
            <a:endParaRPr sz="2400"/>
          </a:p>
        </p:txBody>
      </p:sp>
      <p:sp>
        <p:nvSpPr>
          <p:cNvPr id="376" name="Google Shape;376;p49"/>
          <p:cNvSpPr txBox="1"/>
          <p:nvPr/>
        </p:nvSpPr>
        <p:spPr>
          <a:xfrm>
            <a:off x="295875" y="632375"/>
            <a:ext cx="8520600" cy="26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80000"/>
                </a:solidFill>
                <a:latin typeface="Proxima Nova"/>
                <a:ea typeface="Proxima Nova"/>
                <a:cs typeface="Proxima Nova"/>
                <a:sym typeface="Proxima Nova"/>
              </a:rPr>
              <a:t>Schopnost reagovat na změny</a:t>
            </a:r>
            <a:endParaRPr sz="1800" b="1">
              <a:solidFill>
                <a:srgbClr val="98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&lt;= nejvíce softwarových bugů je způsobeno změnami v kódu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&lt;= chápání aplikace, kterou píše vývojář se mění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&lt;= do aplikace zasahuje více vývojářů současně a neznají všechny části kódu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&lt;= zákazník a ani analytik nikdy nedá požadavky kompletní, finální a 100% konzistentní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&lt;= systém se bude rozšiřovat i po jeho dokončení, bude se měnit jeho okolí i SW a HW komponenty které využívá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7" name="Google Shape;377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383" name="Google Shape;383;p50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Kvalita software - multikriteriální optimalizační problém</a:t>
            </a:r>
            <a:endParaRPr sz="2400"/>
          </a:p>
        </p:txBody>
      </p:sp>
      <p:sp>
        <p:nvSpPr>
          <p:cNvPr id="384" name="Google Shape;384;p50"/>
          <p:cNvSpPr txBox="1">
            <a:spLocks noGrp="1"/>
          </p:cNvSpPr>
          <p:nvPr>
            <p:ph type="body" idx="1"/>
          </p:nvPr>
        </p:nvSpPr>
        <p:spPr>
          <a:xfrm>
            <a:off x="260300" y="597725"/>
            <a:ext cx="8687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0000"/>
                </a:solidFill>
              </a:rPr>
              <a:t>Při vývoji software jsou </a:t>
            </a:r>
            <a:r>
              <a:rPr lang="en" sz="1400" b="1" i="1" dirty="0">
                <a:solidFill>
                  <a:srgbClr val="000000"/>
                </a:solidFill>
              </a:rPr>
              <a:t>čas, peníze, scope</a:t>
            </a:r>
            <a:r>
              <a:rPr lang="en" sz="1400" dirty="0">
                <a:solidFill>
                  <a:srgbClr val="000000"/>
                </a:solidFill>
              </a:rPr>
              <a:t> a </a:t>
            </a:r>
            <a:r>
              <a:rPr lang="en" sz="1400" b="1" i="1" dirty="0">
                <a:solidFill>
                  <a:srgbClr val="000000"/>
                </a:solidFill>
              </a:rPr>
              <a:t>kvalita</a:t>
            </a:r>
            <a:r>
              <a:rPr lang="en" sz="1400" dirty="0">
                <a:solidFill>
                  <a:srgbClr val="000000"/>
                </a:solidFill>
              </a:rPr>
              <a:t> navzájem provázány. Jelikož jsme v předmětu OO</a:t>
            </a:r>
            <a:r>
              <a:rPr lang="cs-CZ" sz="1400" dirty="0">
                <a:solidFill>
                  <a:srgbClr val="000000"/>
                </a:solidFill>
              </a:rPr>
              <a:t>P</a:t>
            </a:r>
            <a:r>
              <a:rPr lang="en" sz="1400" dirty="0">
                <a:solidFill>
                  <a:srgbClr val="000000"/>
                </a:solidFill>
              </a:rPr>
              <a:t>, tak se zde budeme zabývat primárně kvalitou.</a:t>
            </a:r>
            <a:endParaRPr sz="14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0000"/>
                </a:solidFill>
              </a:rPr>
              <a:t>Kritéria kvality softwarového systému jsou: </a:t>
            </a:r>
            <a:endParaRPr sz="1400"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b="1" i="1" dirty="0">
                <a:solidFill>
                  <a:srgbClr val="980000"/>
                </a:solidFill>
              </a:rPr>
              <a:t>Flexibilita</a:t>
            </a:r>
            <a:r>
              <a:rPr lang="en" sz="1400" dirty="0">
                <a:solidFill>
                  <a:srgbClr val="980000"/>
                </a:solidFill>
              </a:rPr>
              <a:t> -</a:t>
            </a:r>
            <a:r>
              <a:rPr lang="en" sz="1400" dirty="0">
                <a:solidFill>
                  <a:srgbClr val="000000"/>
                </a:solidFill>
              </a:rPr>
              <a:t> množství a složitost změn, které musím v systému provést proto, aby fungoval i pro jiné scénáře</a:t>
            </a:r>
            <a:endParaRPr sz="1400"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b="1" i="1" dirty="0">
                <a:solidFill>
                  <a:srgbClr val="000000"/>
                </a:solidFill>
              </a:rPr>
              <a:t>Přepoužitelnost </a:t>
            </a:r>
            <a:r>
              <a:rPr lang="en" sz="1400" dirty="0">
                <a:solidFill>
                  <a:srgbClr val="000000"/>
                </a:solidFill>
              </a:rPr>
              <a:t>- použitelnost systému pro konstrukci v různých aplikacích</a:t>
            </a:r>
            <a:endParaRPr sz="1400"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b="1" i="1" dirty="0">
                <a:solidFill>
                  <a:srgbClr val="000000"/>
                </a:solidFill>
              </a:rPr>
              <a:t>Rozšiřitelnost</a:t>
            </a:r>
            <a:r>
              <a:rPr lang="en" sz="1400" dirty="0">
                <a:solidFill>
                  <a:srgbClr val="000000"/>
                </a:solidFill>
              </a:rPr>
              <a:t> - schopnost systému adaptovat se na změny ve specifikaci (rozšiřuji funkcionalitu)</a:t>
            </a:r>
            <a:endParaRPr sz="1400"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b="1" i="1" dirty="0">
                <a:solidFill>
                  <a:srgbClr val="000000"/>
                </a:solidFill>
              </a:rPr>
              <a:t>Robustnost</a:t>
            </a:r>
            <a:r>
              <a:rPr lang="en" sz="1400" dirty="0">
                <a:solidFill>
                  <a:srgbClr val="000000"/>
                </a:solidFill>
              </a:rPr>
              <a:t> - schopnost systému reagovat na nepředpokládané situace</a:t>
            </a:r>
            <a:endParaRPr sz="1400"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b="1" i="1" dirty="0">
                <a:solidFill>
                  <a:srgbClr val="000000"/>
                </a:solidFill>
              </a:rPr>
              <a:t>Kompatibilita</a:t>
            </a:r>
            <a:r>
              <a:rPr lang="en" sz="1400" dirty="0">
                <a:solidFill>
                  <a:srgbClr val="000000"/>
                </a:solidFill>
              </a:rPr>
              <a:t> - jednoduchost kombinování softwarových komponent mezi sebou</a:t>
            </a:r>
            <a:endParaRPr sz="1400"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b="1" i="1" dirty="0">
                <a:solidFill>
                  <a:srgbClr val="000000"/>
                </a:solidFill>
              </a:rPr>
              <a:t>Použitelnost</a:t>
            </a:r>
            <a:r>
              <a:rPr lang="en" sz="1400" dirty="0">
                <a:solidFill>
                  <a:srgbClr val="000000"/>
                </a:solidFill>
              </a:rPr>
              <a:t> - jednoduchost použití systému uživatelem nebo jiným systémem</a:t>
            </a:r>
            <a:endParaRPr sz="1400"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b="1" i="1" dirty="0">
                <a:solidFill>
                  <a:srgbClr val="000000"/>
                </a:solidFill>
              </a:rPr>
              <a:t>Efektivnost</a:t>
            </a:r>
            <a:r>
              <a:rPr lang="en" sz="1400" dirty="0">
                <a:solidFill>
                  <a:srgbClr val="000000"/>
                </a:solidFill>
              </a:rPr>
              <a:t> - minimalizace požadavků na zdroje (hardwarové, lidské, finanční)</a:t>
            </a:r>
            <a:endParaRPr sz="1400"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b="1" i="1" dirty="0">
                <a:solidFill>
                  <a:srgbClr val="000000"/>
                </a:solidFill>
                <a:highlight>
                  <a:schemeClr val="lt1"/>
                </a:highlight>
              </a:rPr>
              <a:t>Škálování </a:t>
            </a:r>
            <a:r>
              <a:rPr lang="en" sz="1400" dirty="0">
                <a:solidFill>
                  <a:srgbClr val="000000"/>
                </a:solidFill>
                <a:highlight>
                  <a:schemeClr val="lt1"/>
                </a:highlight>
              </a:rPr>
              <a:t>- schopnost systému fungovat při narůstající zátěži</a:t>
            </a:r>
            <a:endParaRPr sz="1400" dirty="0">
              <a:solidFill>
                <a:srgbClr val="000000"/>
              </a:solidFill>
              <a:highlight>
                <a:schemeClr val="lt1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400"/>
              <a:buChar char="●"/>
            </a:pPr>
            <a:r>
              <a:rPr lang="en" sz="1400" b="1" i="1" dirty="0">
                <a:solidFill>
                  <a:srgbClr val="000000"/>
                </a:solidFill>
                <a:highlight>
                  <a:schemeClr val="lt1"/>
                </a:highlight>
              </a:rPr>
              <a:t>Portovatelnost</a:t>
            </a:r>
            <a:r>
              <a:rPr lang="en" sz="1400" i="1" dirty="0">
                <a:solidFill>
                  <a:srgbClr val="000000"/>
                </a:solidFill>
                <a:highlight>
                  <a:schemeClr val="lt1"/>
                </a:highlight>
              </a:rPr>
              <a:t> </a:t>
            </a:r>
            <a:r>
              <a:rPr lang="en" sz="1400" dirty="0">
                <a:solidFill>
                  <a:srgbClr val="000000"/>
                </a:solidFill>
                <a:highlight>
                  <a:schemeClr val="lt1"/>
                </a:highlight>
              </a:rPr>
              <a:t>- náročnost přenesení software do jiného hardwarového a softwarového prostředí</a:t>
            </a:r>
            <a:endParaRPr sz="1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380000"/>
            <a:ext cx="2105999" cy="2105999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51"/>
          <p:cNvSpPr txBox="1">
            <a:spLocks noGrp="1"/>
          </p:cNvSpPr>
          <p:nvPr>
            <p:ph type="body" idx="1"/>
          </p:nvPr>
        </p:nvSpPr>
        <p:spPr>
          <a:xfrm>
            <a:off x="311700" y="683400"/>
            <a:ext cx="8520600" cy="20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Nelze najít optimální řešení, existují pouze sub optimální řešení, jelikož kritéria jsou ve vzájemné kontradikci, např: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Zvyšování flexibility zvyšuje komplexitu a tím pádem náklady a čas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Zvyšování přepoužitelnosti snižuje použitelnost (musím zvýšit obecnost systému)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Vyšší granularita zvyšuje použitelnost, ale snižuje přepoužitelnost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Jak se tedy rozhodovat? Snažím se upravovat oblasti, kde s minimálním úsilím dosahuji maximálního efektu. Zastavuji ve chvíli, kdy jsou pro mě další zlepšení už příliš drahá. 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 sz="1200">
              <a:solidFill>
                <a:srgbClr val="000000"/>
              </a:solidFill>
            </a:endParaRPr>
          </a:p>
        </p:txBody>
      </p:sp>
      <p:sp>
        <p:nvSpPr>
          <p:cNvPr id="391" name="Google Shape;391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392" name="Google Shape;392;p51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Kvalita software - multikriteriální optimalizační problém</a:t>
            </a:r>
            <a:endParaRPr sz="2400"/>
          </a:p>
        </p:txBody>
      </p:sp>
      <p:sp>
        <p:nvSpPr>
          <p:cNvPr id="393" name="Google Shape;393;p51"/>
          <p:cNvSpPr txBox="1"/>
          <p:nvPr/>
        </p:nvSpPr>
        <p:spPr>
          <a:xfrm>
            <a:off x="4034925" y="3007525"/>
            <a:ext cx="4611300" cy="20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Paretovský princip z teorie her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 b="1" i="1">
                <a:latin typeface="Proxima Nova"/>
                <a:ea typeface="Proxima Nova"/>
                <a:cs typeface="Proxima Nova"/>
                <a:sym typeface="Proxima Nova"/>
              </a:rPr>
              <a:t>Paretovské zlepšení 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- alokace může být paretovsky zlepšena pokud existuje jiná alokace při které jeden hráč na tom může být lépe aniž by si žádný další hráč nepohoršil 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200" b="1" i="1">
                <a:latin typeface="Proxima Nova"/>
                <a:ea typeface="Proxima Nova"/>
                <a:cs typeface="Proxima Nova"/>
                <a:sym typeface="Proxima Nova"/>
              </a:rPr>
              <a:t>Paretovsky optimální 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- alokace je paretovsky optimální jestliže není možné paretovské zlepšení. </a:t>
            </a:r>
            <a:endParaRPr/>
          </a:p>
        </p:txBody>
      </p:sp>
      <p:sp>
        <p:nvSpPr>
          <p:cNvPr id="394" name="Google Shape;394;p51"/>
          <p:cNvSpPr txBox="1"/>
          <p:nvPr/>
        </p:nvSpPr>
        <p:spPr>
          <a:xfrm>
            <a:off x="311700" y="3232200"/>
            <a:ext cx="30000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Optimální poměr cena výkon</a:t>
            </a:r>
            <a:endParaRPr b="1"/>
          </a:p>
        </p:txBody>
      </p:sp>
      <p:sp>
        <p:nvSpPr>
          <p:cNvPr id="395" name="Google Shape;395;p51"/>
          <p:cNvSpPr/>
          <p:nvPr/>
        </p:nvSpPr>
        <p:spPr>
          <a:xfrm>
            <a:off x="152400" y="5045323"/>
            <a:ext cx="2106000" cy="448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2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Abstrakce - jmenné abstrakce</a:t>
            </a:r>
            <a:endParaRPr sz="2400"/>
          </a:p>
        </p:txBody>
      </p:sp>
      <p:sp>
        <p:nvSpPr>
          <p:cNvPr id="401" name="Google Shape;401;p52"/>
          <p:cNvSpPr txBox="1"/>
          <p:nvPr/>
        </p:nvSpPr>
        <p:spPr>
          <a:xfrm>
            <a:off x="502200" y="646500"/>
            <a:ext cx="8139600" cy="14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latin typeface="Proxima Nova"/>
                <a:ea typeface="Proxima Nova"/>
                <a:cs typeface="Proxima Nova"/>
                <a:sym typeface="Proxima Nova"/>
              </a:rPr>
              <a:t>Jména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 a </a:t>
            </a:r>
            <a:r>
              <a:rPr lang="en" b="1" i="1" dirty="0">
                <a:latin typeface="Proxima Nova"/>
                <a:ea typeface="Proxima Nova"/>
                <a:cs typeface="Proxima Nova"/>
                <a:sym typeface="Proxima Nova"/>
              </a:rPr>
              <a:t>jmenné prostory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 jsou nejzákladnějším druhem abstrakce. Umožňují odkazovat se na proměnné, konstanty, operace, typy, funkce, moduly atd.. Používají se v ostatních typech abstrakcí. 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Složitější příklad: framework </a:t>
            </a:r>
            <a:r>
              <a:rPr lang="en" sz="1200" i="1" dirty="0">
                <a:latin typeface="Proxima Nova"/>
                <a:ea typeface="Proxima Nova"/>
                <a:cs typeface="Proxima Nova"/>
                <a:sym typeface="Proxima Nova"/>
              </a:rPr>
              <a:t>SpringData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 ze jména metody generuje kód pro přístup k datům. V názvu vyhledává klíčová slova </a:t>
            </a:r>
            <a:r>
              <a:rPr lang="en" sz="1150" dirty="0">
                <a:highlight>
                  <a:srgbClr val="F7F7F8"/>
                </a:highlight>
                <a:latin typeface="Consolas"/>
                <a:ea typeface="Consolas"/>
                <a:cs typeface="Consolas"/>
                <a:sym typeface="Consolas"/>
              </a:rPr>
              <a:t>find…By</a:t>
            </a:r>
            <a:r>
              <a:rPr lang="en" sz="1200" dirty="0">
                <a:solidFill>
                  <a:srgbClr val="34302D"/>
                </a:solidFill>
                <a:highlight>
                  <a:srgbClr val="FFFFFF"/>
                </a:highlight>
              </a:rPr>
              <a:t>, </a:t>
            </a:r>
            <a:r>
              <a:rPr lang="en" sz="1150" dirty="0">
                <a:highlight>
                  <a:srgbClr val="F7F7F8"/>
                </a:highlight>
                <a:latin typeface="Consolas"/>
                <a:ea typeface="Consolas"/>
                <a:cs typeface="Consolas"/>
                <a:sym typeface="Consolas"/>
              </a:rPr>
              <a:t>read…By</a:t>
            </a:r>
            <a:r>
              <a:rPr lang="en" sz="1200" dirty="0">
                <a:solidFill>
                  <a:srgbClr val="34302D"/>
                </a:solidFill>
                <a:highlight>
                  <a:srgbClr val="FFFFFF"/>
                </a:highlight>
              </a:rPr>
              <a:t>, </a:t>
            </a:r>
            <a:r>
              <a:rPr lang="en" sz="1150" dirty="0">
                <a:highlight>
                  <a:srgbClr val="F7F7F8"/>
                </a:highlight>
                <a:latin typeface="Consolas"/>
                <a:ea typeface="Consolas"/>
                <a:cs typeface="Consolas"/>
                <a:sym typeface="Consolas"/>
              </a:rPr>
              <a:t>query…By</a:t>
            </a:r>
            <a:r>
              <a:rPr lang="en" sz="1200" dirty="0">
                <a:solidFill>
                  <a:srgbClr val="34302D"/>
                </a:solidFill>
                <a:highlight>
                  <a:srgbClr val="FFFFFF"/>
                </a:highlight>
              </a:rPr>
              <a:t>, </a:t>
            </a:r>
            <a:r>
              <a:rPr lang="en" sz="1150" dirty="0">
                <a:highlight>
                  <a:srgbClr val="F7F7F8"/>
                </a:highlight>
                <a:latin typeface="Consolas"/>
                <a:ea typeface="Consolas"/>
                <a:cs typeface="Consolas"/>
                <a:sym typeface="Consolas"/>
              </a:rPr>
              <a:t>count…By</a:t>
            </a:r>
            <a:r>
              <a:rPr lang="en" sz="1200" dirty="0">
                <a:solidFill>
                  <a:srgbClr val="34302D"/>
                </a:solidFill>
                <a:highlight>
                  <a:srgbClr val="FFFFFF"/>
                </a:highlight>
              </a:rPr>
              <a:t>,  </a:t>
            </a:r>
            <a:r>
              <a:rPr lang="en" sz="1150" dirty="0">
                <a:highlight>
                  <a:srgbClr val="F7F7F8"/>
                </a:highlight>
                <a:latin typeface="Consolas"/>
                <a:ea typeface="Consolas"/>
                <a:cs typeface="Consolas"/>
                <a:sym typeface="Consolas"/>
              </a:rPr>
              <a:t>get…By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 ty propojuje pomocí </a:t>
            </a:r>
            <a:r>
              <a:rPr lang="en" sz="1150" dirty="0">
                <a:highlight>
                  <a:srgbClr val="F7F7F8"/>
                </a:highlight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" sz="1200" dirty="0">
                <a:solidFill>
                  <a:srgbClr val="34302D"/>
                </a:solidFill>
                <a:highlight>
                  <a:srgbClr val="FFFFFF"/>
                </a:highlight>
              </a:rPr>
              <a:t>, </a:t>
            </a:r>
            <a:r>
              <a:rPr lang="en" sz="1150" dirty="0">
                <a:highlight>
                  <a:srgbClr val="F7F7F8"/>
                </a:highlight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lang="en" sz="1200" dirty="0">
                <a:solidFill>
                  <a:srgbClr val="34302D"/>
                </a:solidFill>
                <a:highlight>
                  <a:srgbClr val="FFFFFF"/>
                </a:highlight>
              </a:rPr>
              <a:t>, a propojuje s názvy atributů objektů.</a:t>
            </a:r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2" name="Google Shape;402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403" name="Google Shape;403;p52"/>
          <p:cNvSpPr txBox="1"/>
          <p:nvPr/>
        </p:nvSpPr>
        <p:spPr>
          <a:xfrm>
            <a:off x="469425" y="2324500"/>
            <a:ext cx="7820400" cy="26253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marR="139700" lvl="0" indent="0" algn="l" rt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interface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PersonRepository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 dirty="0">
                <a:solidFill>
                  <a:srgbClr val="000088"/>
                </a:solidFill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Repository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User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Long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findByEmailAddressAndLastname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EmailAddress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emailAddress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lastname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" sz="11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dirty="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// Enables the distinct flag for the query</a:t>
            </a:r>
            <a:br>
              <a:rPr lang="en" sz="11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findDistinctPeopleByLastnameOrFirstname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lastname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firstname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" sz="11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 dirty="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// Enabling ignoring case for an individual property</a:t>
            </a:r>
            <a:br>
              <a:rPr lang="en" sz="11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findByLastnameIgnoreCase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lastname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" sz="11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dirty="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// Enabling static ORDER BY for a query</a:t>
            </a:r>
            <a:br>
              <a:rPr lang="en" sz="11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findByLastnameOrderByFirstnameAsc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00" dirty="0">
                <a:solidFill>
                  <a:srgbClr val="660066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 sz="1100" dirty="0">
                <a:latin typeface="Consolas"/>
                <a:ea typeface="Consolas"/>
                <a:cs typeface="Consolas"/>
                <a:sym typeface="Consolas"/>
              </a:rPr>
              <a:t> lastname</a:t>
            </a: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" sz="11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dirty="0">
                <a:solidFill>
                  <a:srgbClr val="6666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dirty="0">
              <a:solidFill>
                <a:srgbClr val="6666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900" b="1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3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Abstrakce - datová abstrakce</a:t>
            </a:r>
            <a:endParaRPr sz="2400"/>
          </a:p>
        </p:txBody>
      </p:sp>
      <p:sp>
        <p:nvSpPr>
          <p:cNvPr id="409" name="Google Shape;409;p53"/>
          <p:cNvSpPr txBox="1"/>
          <p:nvPr/>
        </p:nvSpPr>
        <p:spPr>
          <a:xfrm>
            <a:off x="305150" y="633600"/>
            <a:ext cx="8333100" cy="42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Odděluje abstraktní vlastnosti datového typu od jeho implementace. Abstraktní vlastnosti jsou ty, které jsou viditelné a měl bych je brát v potaz v kódu ve kterém abstraktní datový typ používám, zatímco konkrétní implementace je schovaná a mohu ji bez dopadu na tento kód měnit.</a:t>
            </a:r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Hlavním reprezentantem datové abstrakce je </a:t>
            </a:r>
            <a:r>
              <a:rPr lang="en" sz="1200" b="1" i="1" dirty="0">
                <a:latin typeface="Proxima Nova"/>
                <a:ea typeface="Proxima Nova"/>
                <a:cs typeface="Proxima Nova"/>
                <a:sym typeface="Proxima Nova"/>
              </a:rPr>
              <a:t>Abstraktní Datový Typ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200" b="1" i="1" dirty="0">
                <a:latin typeface="Proxima Nova"/>
                <a:ea typeface="Proxima Nova"/>
                <a:cs typeface="Proxima Nova"/>
                <a:sym typeface="Proxima Nova"/>
              </a:rPr>
              <a:t>(ADT)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. ADT je matematický model pro datový typ definovaný množinou hodnot a operací nad těmito hodnotami, které splňují definované axiomy. Ekvivalentní k algebraické struktuře v abstraktní algebře.</a:t>
            </a:r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 i="1" dirty="0">
                <a:latin typeface="Proxima Nova"/>
                <a:ea typeface="Proxima Nova"/>
                <a:cs typeface="Proxima Nova"/>
                <a:sym typeface="Proxima Nova"/>
              </a:rPr>
              <a:t>Příklad: 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Typ Integer je ADT definovaný hodnotami </a:t>
            </a:r>
            <a:r>
              <a:rPr lang="en" sz="1200" dirty="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…, −2, −1, 0, 1, 2, … a operacemi   + , - , /, &lt;,&gt;,= které splňují axiomy asociativity, komutativity atd. V programovacích jazycích např. typ </a:t>
            </a:r>
            <a:r>
              <a:rPr lang="en" sz="1200" i="1" dirty="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boolean, float </a:t>
            </a:r>
            <a:r>
              <a:rPr lang="en" sz="1200" dirty="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atd. reprezentuje tzv.  ADT. </a:t>
            </a:r>
            <a:endParaRPr sz="1200" i="1" dirty="0"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1200" i="1" dirty="0"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 i="1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Další příklady:</a:t>
            </a:r>
            <a:endParaRPr sz="1200" dirty="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" sz="12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Typy z collection API jako </a:t>
            </a:r>
            <a:r>
              <a:rPr lang="en" sz="1200" i="1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Collection, List, Set, Map</a:t>
            </a:r>
            <a:r>
              <a:rPr lang="en" sz="12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jsou příkladem datové abstrakce - předepisují práci s datovou strukturou pomocí API a definuje princip práce s daty.</a:t>
            </a:r>
            <a:endParaRPr sz="1200" dirty="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Font typeface="Proxima Nova"/>
              <a:buChar char="●"/>
            </a:pPr>
            <a:r>
              <a:rPr lang="en" sz="12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RDBMS používájí abstrakci tabulky, které má záznamy (</a:t>
            </a:r>
            <a:r>
              <a:rPr lang="en" sz="1200" i="1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Row</a:t>
            </a:r>
            <a:r>
              <a:rPr lang="en" sz="12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) a sloupečky (</a:t>
            </a:r>
            <a:r>
              <a:rPr lang="en" sz="1200" i="1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Column</a:t>
            </a:r>
            <a:r>
              <a:rPr lang="en" sz="12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). Uživatel je odstíněn od uložení dat</a:t>
            </a:r>
            <a:endParaRPr sz="1100" dirty="0">
              <a:solidFill>
                <a:srgbClr val="545454"/>
              </a:solidFill>
              <a:highlight>
                <a:srgbClr val="FFFFFF"/>
              </a:highlight>
            </a:endParaRPr>
          </a:p>
        </p:txBody>
      </p:sp>
      <p:sp>
        <p:nvSpPr>
          <p:cNvPr id="410" name="Google Shape;410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Paradigmata softwarového vývoje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27" name="Google Shape;127;p27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7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7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31" name="Google Shape;13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9250" y="842100"/>
            <a:ext cx="6787001" cy="414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7"/>
          <p:cNvSpPr txBox="1"/>
          <p:nvPr/>
        </p:nvSpPr>
        <p:spPr>
          <a:xfrm>
            <a:off x="211400" y="576025"/>
            <a:ext cx="5295000" cy="11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 posledních letech je patrná snaha o nalezení sjednocovací teorie mezi funkcionálním, objektovým a logickým přístupem.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Do objektových jazyků dostává čím dál více funkcionálních konceptů.</a:t>
            </a:r>
            <a:endParaRPr/>
          </a:p>
        </p:txBody>
      </p:sp>
      <p:sp>
        <p:nvSpPr>
          <p:cNvPr id="133" name="Google Shape;133;p27"/>
          <p:cNvSpPr/>
          <p:nvPr/>
        </p:nvSpPr>
        <p:spPr>
          <a:xfrm>
            <a:off x="5087675" y="2306675"/>
            <a:ext cx="790500" cy="148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7"/>
          <p:cNvSpPr/>
          <p:nvPr/>
        </p:nvSpPr>
        <p:spPr>
          <a:xfrm>
            <a:off x="6486425" y="2306675"/>
            <a:ext cx="790500" cy="148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7"/>
          <p:cNvSpPr txBox="1"/>
          <p:nvPr/>
        </p:nvSpPr>
        <p:spPr>
          <a:xfrm>
            <a:off x="1510350" y="3497225"/>
            <a:ext cx="1540500" cy="49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Čisté jazyky</a:t>
            </a:r>
            <a:endParaRPr/>
          </a:p>
        </p:txBody>
      </p:sp>
      <p:sp>
        <p:nvSpPr>
          <p:cNvPr id="136" name="Google Shape;136;p27"/>
          <p:cNvSpPr txBox="1"/>
          <p:nvPr/>
        </p:nvSpPr>
        <p:spPr>
          <a:xfrm>
            <a:off x="1439525" y="4170325"/>
            <a:ext cx="1540500" cy="49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Hybridní jazyky</a:t>
            </a:r>
            <a:endParaRPr/>
          </a:p>
        </p:txBody>
      </p:sp>
      <p:sp>
        <p:nvSpPr>
          <p:cNvPr id="137" name="Google Shape;137;p27"/>
          <p:cNvSpPr/>
          <p:nvPr/>
        </p:nvSpPr>
        <p:spPr>
          <a:xfrm>
            <a:off x="6077075" y="4078750"/>
            <a:ext cx="1609200" cy="1023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4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Abstrakce - procedurální abstrakce (Control abstraction)</a:t>
            </a:r>
            <a:endParaRPr sz="2400"/>
          </a:p>
        </p:txBody>
      </p:sp>
      <p:sp>
        <p:nvSpPr>
          <p:cNvPr id="416" name="Google Shape;416;p54"/>
          <p:cNvSpPr txBox="1"/>
          <p:nvPr/>
        </p:nvSpPr>
        <p:spPr>
          <a:xfrm>
            <a:off x="305975" y="728525"/>
            <a:ext cx="8368800" cy="24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Cílem je, abych mohl vzít komponentu (část funkcionality svého systému) a bez zásahu do komponenty ji přepoužít na jiném místě v systému. K tomu mi stačí znát pouze rozhraní komponentu a funkcionalitu, kterou realizuje. </a:t>
            </a:r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Tento mechanismus realizuji pomocí tzv. subrutin.</a:t>
            </a: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Tento machanismus má následující vlastnosti:</a:t>
            </a:r>
            <a:endParaRPr sz="12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" sz="1200" dirty="0">
                <a:latin typeface="Proxima Nova"/>
                <a:ea typeface="Proxima Nova"/>
                <a:cs typeface="Proxima Nova"/>
                <a:sym typeface="Proxima Nova"/>
              </a:rPr>
              <a:t>Izolace použití subrutiny od její implementace</a:t>
            </a:r>
            <a:r>
              <a:rPr lang="en" sz="1200" dirty="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endParaRPr sz="1200" dirty="0"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" sz="1200" dirty="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Redukce množství duplicit v kódu a tzv. boilerplate kódu</a:t>
            </a:r>
            <a:endParaRPr sz="1200" dirty="0"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" sz="1200" dirty="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Možnost kombinování a zanořování </a:t>
            </a:r>
            <a:endParaRPr sz="1200" dirty="0"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22222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Příklad subrutiny v Java: </a:t>
            </a:r>
            <a:endParaRPr sz="105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417" name="Google Shape;417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pic>
        <p:nvPicPr>
          <p:cNvPr id="418" name="Google Shape;41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1850" y="2927400"/>
            <a:ext cx="5422020" cy="169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5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Abstrakce - procedurální abstrakce (Control abstraction)</a:t>
            </a:r>
            <a:endParaRPr sz="2400"/>
          </a:p>
        </p:txBody>
      </p:sp>
      <p:sp>
        <p:nvSpPr>
          <p:cNvPr id="424" name="Google Shape;424;p55"/>
          <p:cNvSpPr txBox="1"/>
          <p:nvPr/>
        </p:nvSpPr>
        <p:spPr>
          <a:xfrm>
            <a:off x="305975" y="728525"/>
            <a:ext cx="8368800" cy="18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 čem se liší v různých implementacích: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Syntax, typová kontrola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Mechanismus předávání parametrů do a z subrutiny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Statická či dynamická alokace a scope lokálních proměnných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Overloading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Generika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425" name="Google Shape;425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6"/>
          <p:cNvSpPr txBox="1"/>
          <p:nvPr/>
        </p:nvSpPr>
        <p:spPr>
          <a:xfrm>
            <a:off x="258800" y="167800"/>
            <a:ext cx="83688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Mechanismus předávání parametrů do a z subrutiny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431" name="Google Shape;431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432" name="Google Shape;432;p56"/>
          <p:cNvSpPr txBox="1"/>
          <p:nvPr/>
        </p:nvSpPr>
        <p:spPr>
          <a:xfrm>
            <a:off x="3146100" y="3018600"/>
            <a:ext cx="2698500" cy="1840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int a = 3;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void foo (int x)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//a and x have same value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//changes to a or x don’t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//affect each other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//argument must be variable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foo (a);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//a might be modified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3" name="Google Shape;433;p56"/>
          <p:cNvSpPr txBox="1"/>
          <p:nvPr/>
        </p:nvSpPr>
        <p:spPr>
          <a:xfrm>
            <a:off x="258800" y="2992650"/>
            <a:ext cx="2764500" cy="1892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int a = 3;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void foo (int x)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//x is not initialized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//changes to a or x don’t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//affect each other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//argument must be variable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foo (a);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//a will be modified by x upon method call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4" name="Google Shape;434;p56"/>
          <p:cNvSpPr txBox="1"/>
          <p:nvPr/>
        </p:nvSpPr>
        <p:spPr>
          <a:xfrm>
            <a:off x="211425" y="2576875"/>
            <a:ext cx="2877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Call-by-Result (hodnota </a:t>
            </a: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se inicializuje uvnitř a na konci x =&gt; a)</a:t>
            </a:r>
            <a:endParaRPr/>
          </a:p>
        </p:txBody>
      </p:sp>
      <p:sp>
        <p:nvSpPr>
          <p:cNvPr id="435" name="Google Shape;435;p56"/>
          <p:cNvSpPr txBox="1"/>
          <p:nvPr/>
        </p:nvSpPr>
        <p:spPr>
          <a:xfrm>
            <a:off x="5967425" y="3018600"/>
            <a:ext cx="3054000" cy="1840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i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nt a = 3;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void foo (int x)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//x is a function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//to get value of argument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//evaluate x() when value needed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//argument can be an expression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foo (a + a);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//no modifications to a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6" name="Google Shape;436;p56"/>
          <p:cNvSpPr txBox="1"/>
          <p:nvPr/>
        </p:nvSpPr>
        <p:spPr>
          <a:xfrm>
            <a:off x="5967425" y="2626375"/>
            <a:ext cx="3054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Call-by-Name (x se nastaví na funkci)</a:t>
            </a:r>
            <a:endParaRPr/>
          </a:p>
        </p:txBody>
      </p:sp>
      <p:sp>
        <p:nvSpPr>
          <p:cNvPr id="437" name="Google Shape;437;p56"/>
          <p:cNvSpPr txBox="1"/>
          <p:nvPr/>
        </p:nvSpPr>
        <p:spPr>
          <a:xfrm>
            <a:off x="258800" y="768325"/>
            <a:ext cx="3632700" cy="17193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int a = 3;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void foo (int x)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//a and x have same value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//changes to a or x don’t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//affect each other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//argument can be an expression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foo (a+a);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//no modifications to a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8" name="Google Shape;438;p56"/>
          <p:cNvSpPr txBox="1"/>
          <p:nvPr/>
        </p:nvSpPr>
        <p:spPr>
          <a:xfrm>
            <a:off x="211425" y="424975"/>
            <a:ext cx="39951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Call-by-Value (</a:t>
            </a: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a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se kopíruje do </a:t>
            </a: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/>
          </a:p>
        </p:txBody>
      </p:sp>
      <p:sp>
        <p:nvSpPr>
          <p:cNvPr id="439" name="Google Shape;439;p56"/>
          <p:cNvSpPr txBox="1"/>
          <p:nvPr/>
        </p:nvSpPr>
        <p:spPr>
          <a:xfrm>
            <a:off x="4271225" y="799063"/>
            <a:ext cx="3632700" cy="16578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int a = 3;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void foo (int x)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//a and x reference same location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//changes to a and x affect each other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//argument can be an expression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foo (a);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//a might be modified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0" name="Google Shape;440;p56"/>
          <p:cNvSpPr txBox="1"/>
          <p:nvPr/>
        </p:nvSpPr>
        <p:spPr>
          <a:xfrm>
            <a:off x="4075975" y="589500"/>
            <a:ext cx="50679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Call-by-Reference (</a:t>
            </a: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se nastaví na stejné místo v paměti jako </a:t>
            </a: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a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1" name="Google Shape;441;p56"/>
          <p:cNvSpPr txBox="1"/>
          <p:nvPr/>
        </p:nvSpPr>
        <p:spPr>
          <a:xfrm>
            <a:off x="3089425" y="2576875"/>
            <a:ext cx="2560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Call-by-Result (a =&gt; x a na konci x =&gt; a)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7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Funkcionální abstrakce - funkce první třídy</a:t>
            </a:r>
            <a:endParaRPr sz="2400"/>
          </a:p>
        </p:txBody>
      </p:sp>
      <p:sp>
        <p:nvSpPr>
          <p:cNvPr id="447" name="Google Shape;447;p57"/>
          <p:cNvSpPr txBox="1"/>
          <p:nvPr/>
        </p:nvSpPr>
        <p:spPr>
          <a:xfrm>
            <a:off x="440550" y="683400"/>
            <a:ext cx="85206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Objektem </a:t>
            </a:r>
            <a:r>
              <a:rPr lang="en" sz="1600" b="1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první třídy </a:t>
            </a:r>
            <a:r>
              <a:rPr lang="en" sz="16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(first-class citizen) v programovacích jazycích je entita, která podporuje následující operace: být předána jako parametr, přiřazená proměnné a být vrácená z funkce.</a:t>
            </a:r>
            <a:r>
              <a:rPr lang="en" sz="1600" b="1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6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Funkce první třídy je tedy taková funkce, která splňuje výše uvedené vlastnosti.</a:t>
            </a:r>
            <a:endParaRPr sz="1600" dirty="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 i="1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Pozn. Metody a  třídy, jelikož to nejsou hodnoty, tak jsou považovány za objekty druhé třídy. </a:t>
            </a:r>
            <a:endParaRPr sz="1200" i="1" dirty="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endParaRPr sz="1200" dirty="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8" name="Google Shape;448;p57"/>
          <p:cNvSpPr txBox="1"/>
          <p:nvPr/>
        </p:nvSpPr>
        <p:spPr>
          <a:xfrm>
            <a:off x="516150" y="2403075"/>
            <a:ext cx="4372200" cy="25833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List filterPersonByAge(List&lt;Person&gt; list)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List result = </a:t>
            </a:r>
            <a:r>
              <a:rPr lang="en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new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ArrayList();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(Person person : list)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(p.age &gt; </a:t>
            </a:r>
            <a:r>
              <a:rPr lang="en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65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   result.add(person);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result;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9" name="Google Shape;449;p57"/>
          <p:cNvSpPr txBox="1"/>
          <p:nvPr/>
        </p:nvSpPr>
        <p:spPr>
          <a:xfrm>
            <a:off x="4937425" y="2717175"/>
            <a:ext cx="4170000" cy="13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Filtruji a vracím každého, kdo je starší než 65 let. Problém je, že když chci filtrovat podle jiného atributu, tak musím celý tento kód zduplikovat, abych modifikoval pouze jednu řádku kódu.</a:t>
            </a:r>
            <a:endParaRPr/>
          </a:p>
        </p:txBody>
      </p:sp>
      <p:sp>
        <p:nvSpPr>
          <p:cNvPr id="450" name="Google Shape;450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451" name="Google Shape;451;p57"/>
          <p:cNvSpPr txBox="1"/>
          <p:nvPr/>
        </p:nvSpPr>
        <p:spPr>
          <a:xfrm>
            <a:off x="516150" y="1915875"/>
            <a:ext cx="30000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200"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Klasický přístup: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7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Funkcionální abstrakce - funkce první třídy</a:t>
            </a:r>
            <a:endParaRPr sz="2400"/>
          </a:p>
        </p:txBody>
      </p:sp>
      <p:sp>
        <p:nvSpPr>
          <p:cNvPr id="447" name="Google Shape;447;p57"/>
          <p:cNvSpPr txBox="1"/>
          <p:nvPr/>
        </p:nvSpPr>
        <p:spPr>
          <a:xfrm>
            <a:off x="440550" y="683400"/>
            <a:ext cx="85206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6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Objektem </a:t>
            </a:r>
            <a:r>
              <a:rPr lang="en" sz="1600" b="1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první třídy </a:t>
            </a:r>
            <a:r>
              <a:rPr lang="en" sz="16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(first-class citizen) v programovacích jazycích je entita, která podporuje následující operace: být předána jako parametr, přiřazená proměnné a být vrácená z funkce.</a:t>
            </a:r>
            <a:r>
              <a:rPr lang="en" sz="1600" b="1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6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Funkce první třídy je tedy taková funkce, která splňuje výše uvedené vlastnosti.</a:t>
            </a:r>
            <a:endParaRPr sz="1600" dirty="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 i="1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Pozn. Metody a  třídy, jelikož to nejsou hodnoty, tak jsou považovány za objekty druhé třídy. </a:t>
            </a:r>
            <a:endParaRPr sz="1200" i="1" dirty="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endParaRPr sz="1200" dirty="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8" name="Google Shape;448;p57"/>
          <p:cNvSpPr txBox="1"/>
          <p:nvPr/>
        </p:nvSpPr>
        <p:spPr>
          <a:xfrm>
            <a:off x="516150" y="2148534"/>
            <a:ext cx="4738602" cy="2884266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cs-CZ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cs-CZ" dirty="0">
                <a:latin typeface="Consolas" panose="020B0609020204030204" pitchFamily="49" charset="0"/>
              </a:rPr>
              <a:t>  </a:t>
            </a:r>
            <a:r>
              <a:rPr lang="cs-CZ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cs-CZ" dirty="0">
                <a:latin typeface="Consolas" panose="020B0609020204030204" pitchFamily="49" charset="0"/>
              </a:rPr>
              <a:t>&lt;</a:t>
            </a:r>
            <a:r>
              <a:rPr lang="cs-CZ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cs-CZ" dirty="0">
                <a:latin typeface="Consolas" panose="020B0609020204030204" pitchFamily="49" charset="0"/>
              </a:rPr>
              <a:t>&gt; </a:t>
            </a:r>
            <a:r>
              <a:rPr lang="cs-CZ" dirty="0" err="1">
                <a:latin typeface="Consolas" panose="020B0609020204030204" pitchFamily="49" charset="0"/>
              </a:rPr>
              <a:t>FilterPersonByAge</a:t>
            </a:r>
            <a:r>
              <a:rPr lang="cs-CZ" dirty="0">
                <a:latin typeface="Consolas" panose="020B0609020204030204" pitchFamily="49" charset="0"/>
              </a:rPr>
              <a:t>(</a:t>
            </a:r>
            <a:r>
              <a:rPr lang="cs-CZ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cs-CZ" dirty="0">
                <a:latin typeface="Consolas" panose="020B0609020204030204" pitchFamily="49" charset="0"/>
              </a:rPr>
              <a:t>&lt;</a:t>
            </a:r>
            <a:r>
              <a:rPr lang="cs-CZ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cs-CZ" dirty="0">
                <a:latin typeface="Consolas" panose="020B0609020204030204" pitchFamily="49" charset="0"/>
              </a:rPr>
              <a:t>&gt; list)</a:t>
            </a:r>
          </a:p>
          <a:p>
            <a:r>
              <a:rPr lang="cs-CZ" dirty="0">
                <a:latin typeface="Consolas" panose="020B0609020204030204" pitchFamily="49" charset="0"/>
              </a:rPr>
              <a:t>    {</a:t>
            </a:r>
          </a:p>
          <a:p>
            <a:r>
              <a:rPr lang="en-US" dirty="0">
                <a:latin typeface="Consolas" panose="020B0609020204030204" pitchFamily="49" charset="0"/>
              </a:rPr>
              <a:t>   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en-US" dirty="0"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</a:rPr>
              <a:t>&gt; result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en-US" dirty="0"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</a:rPr>
              <a:t>&gt;();</a:t>
            </a:r>
          </a:p>
          <a:p>
            <a:r>
              <a:rPr lang="en-US" dirty="0"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dirty="0"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</a:rPr>
              <a:t> p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dirty="0">
                <a:latin typeface="Consolas" panose="020B0609020204030204" pitchFamily="49" charset="0"/>
              </a:rPr>
              <a:t> list)</a:t>
            </a:r>
          </a:p>
          <a:p>
            <a:r>
              <a:rPr lang="cs-CZ" dirty="0">
                <a:latin typeface="Consolas" panose="020B0609020204030204" pitchFamily="49" charset="0"/>
              </a:rPr>
              <a:t>        {</a:t>
            </a:r>
          </a:p>
          <a:p>
            <a:r>
              <a:rPr lang="cs-CZ" dirty="0">
                <a:latin typeface="Consolas" panose="020B0609020204030204" pitchFamily="49" charset="0"/>
              </a:rPr>
              <a:t>            </a:t>
            </a:r>
            <a:r>
              <a:rPr lang="cs-CZ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cs-CZ" dirty="0">
                <a:latin typeface="Consolas" panose="020B0609020204030204" pitchFamily="49" charset="0"/>
              </a:rPr>
              <a:t> (</a:t>
            </a:r>
            <a:r>
              <a:rPr lang="cs-CZ" dirty="0" err="1">
                <a:latin typeface="Consolas" panose="020B0609020204030204" pitchFamily="49" charset="0"/>
              </a:rPr>
              <a:t>p.Age</a:t>
            </a:r>
            <a:r>
              <a:rPr lang="cs-CZ" dirty="0">
                <a:latin typeface="Consolas" panose="020B0609020204030204" pitchFamily="49" charset="0"/>
              </a:rPr>
              <a:t> &gt; 65)</a:t>
            </a:r>
          </a:p>
          <a:p>
            <a:r>
              <a:rPr lang="cs-CZ" dirty="0">
                <a:latin typeface="Consolas" panose="020B0609020204030204" pitchFamily="49" charset="0"/>
              </a:rPr>
              <a:t>            {</a:t>
            </a:r>
          </a:p>
          <a:p>
            <a:r>
              <a:rPr lang="cs-CZ" dirty="0">
                <a:latin typeface="Consolas" panose="020B0609020204030204" pitchFamily="49" charset="0"/>
              </a:rPr>
              <a:t>                </a:t>
            </a:r>
            <a:r>
              <a:rPr lang="cs-CZ" dirty="0" err="1">
                <a:latin typeface="Consolas" panose="020B0609020204030204" pitchFamily="49" charset="0"/>
              </a:rPr>
              <a:t>result.Add</a:t>
            </a:r>
            <a:r>
              <a:rPr lang="cs-CZ" dirty="0">
                <a:latin typeface="Consolas" panose="020B0609020204030204" pitchFamily="49" charset="0"/>
              </a:rPr>
              <a:t>(p);</a:t>
            </a:r>
          </a:p>
          <a:p>
            <a:r>
              <a:rPr lang="cs-CZ" dirty="0">
                <a:latin typeface="Consolas" panose="020B0609020204030204" pitchFamily="49" charset="0"/>
              </a:rPr>
              <a:t>            }</a:t>
            </a:r>
          </a:p>
          <a:p>
            <a:r>
              <a:rPr lang="cs-CZ" dirty="0">
                <a:latin typeface="Consolas" panose="020B0609020204030204" pitchFamily="49" charset="0"/>
              </a:rPr>
              <a:t>        }</a:t>
            </a:r>
          </a:p>
          <a:p>
            <a:r>
              <a:rPr lang="cs-CZ" dirty="0">
                <a:latin typeface="Consolas" panose="020B0609020204030204" pitchFamily="49" charset="0"/>
              </a:rPr>
              <a:t>        </a:t>
            </a:r>
            <a:r>
              <a:rPr lang="cs-CZ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cs-CZ" dirty="0">
                <a:latin typeface="Consolas" panose="020B0609020204030204" pitchFamily="49" charset="0"/>
              </a:rPr>
              <a:t> </a:t>
            </a:r>
            <a:r>
              <a:rPr lang="cs-CZ" dirty="0" err="1">
                <a:latin typeface="Consolas" panose="020B0609020204030204" pitchFamily="49" charset="0"/>
              </a:rPr>
              <a:t>result</a:t>
            </a:r>
            <a:r>
              <a:rPr lang="cs-CZ" dirty="0">
                <a:latin typeface="Consolas" panose="020B0609020204030204" pitchFamily="49" charset="0"/>
              </a:rPr>
              <a:t>;</a:t>
            </a:r>
          </a:p>
          <a:p>
            <a:r>
              <a:rPr lang="cs-CZ" dirty="0">
                <a:latin typeface="Consolas" panose="020B0609020204030204" pitchFamily="49" charset="0"/>
              </a:rPr>
              <a:t>    }</a:t>
            </a:r>
            <a:endParaRPr sz="10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9" name="Google Shape;449;p57"/>
          <p:cNvSpPr txBox="1"/>
          <p:nvPr/>
        </p:nvSpPr>
        <p:spPr>
          <a:xfrm>
            <a:off x="5547433" y="2785501"/>
            <a:ext cx="3023617" cy="13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Filtruji a vracím každého, kdo je starší než 65 let. Problém je, že když chci filtrovat podle jiného atributu, tak musím celý tento kód zduplikovat, abych modifikoval pouze jednu řádku kódu.</a:t>
            </a:r>
            <a:endParaRPr/>
          </a:p>
        </p:txBody>
      </p:sp>
      <p:sp>
        <p:nvSpPr>
          <p:cNvPr id="450" name="Google Shape;450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451" name="Google Shape;451;p57"/>
          <p:cNvSpPr txBox="1"/>
          <p:nvPr/>
        </p:nvSpPr>
        <p:spPr>
          <a:xfrm>
            <a:off x="440550" y="1777200"/>
            <a:ext cx="30000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dirty="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Klasický přístup: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0238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8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Funkcionální abstrakce - funkce první třídy</a:t>
            </a:r>
            <a:endParaRPr sz="2400"/>
          </a:p>
        </p:txBody>
      </p:sp>
      <p:sp>
        <p:nvSpPr>
          <p:cNvPr id="457" name="Google Shape;457;p58"/>
          <p:cNvSpPr txBox="1"/>
          <p:nvPr/>
        </p:nvSpPr>
        <p:spPr>
          <a:xfrm>
            <a:off x="260700" y="760675"/>
            <a:ext cx="3087600" cy="3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Přepis pomocí funkce první třídy (Java 1.8+):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8" name="Google Shape;458;p58"/>
          <p:cNvSpPr txBox="1"/>
          <p:nvPr/>
        </p:nvSpPr>
        <p:spPr>
          <a:xfrm>
            <a:off x="2964100" y="593800"/>
            <a:ext cx="6120900" cy="28908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import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java.util.function.Predicate;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FirstClassFunctionExample {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List </a:t>
            </a:r>
            <a:r>
              <a:rPr lang="en" sz="1200" b="1" dirty="0">
                <a:latin typeface="Consolas"/>
                <a:ea typeface="Consolas"/>
                <a:cs typeface="Consolas"/>
                <a:sym typeface="Consolas"/>
              </a:rPr>
              <a:t>filterPerson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(List&lt;Person&gt; list, Predicate&lt;Person&gt; p) {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List result =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new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ArrayList();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(Person person : list) {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(p.test(person)) {result.add(person);}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result;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boolean </a:t>
            </a:r>
            <a:r>
              <a:rPr lang="en" sz="1200" b="1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ageFilter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(Person p){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p.age &gt; </a:t>
            </a:r>
            <a:r>
              <a:rPr lang="en" sz="12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65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9" name="Google Shape;459;p58"/>
          <p:cNvSpPr txBox="1"/>
          <p:nvPr/>
        </p:nvSpPr>
        <p:spPr>
          <a:xfrm>
            <a:off x="260700" y="3423175"/>
            <a:ext cx="8165100" cy="21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95959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Přidali jsme nový parametr typu </a:t>
            </a:r>
            <a:r>
              <a:rPr lang="en" i="1" dirty="0">
                <a:solidFill>
                  <a:srgbClr val="4343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Predicate</a:t>
            </a:r>
            <a:r>
              <a:rPr lang="en" dirty="0">
                <a:solidFill>
                  <a:srgbClr val="4343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který obsahuje podmínku, kterou testujeme. Dále pak metoda </a:t>
            </a:r>
            <a:r>
              <a:rPr lang="en" i="1" dirty="0">
                <a:solidFill>
                  <a:srgbClr val="4343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ageFilter</a:t>
            </a:r>
            <a:r>
              <a:rPr lang="en" dirty="0">
                <a:solidFill>
                  <a:srgbClr val="4343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kterou vkládáme jako parametr </a:t>
            </a:r>
            <a:r>
              <a:rPr lang="en" i="1" dirty="0">
                <a:solidFill>
                  <a:srgbClr val="4343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</a:t>
            </a:r>
            <a:r>
              <a:rPr lang="en" dirty="0">
                <a:solidFill>
                  <a:srgbClr val="4343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endParaRPr dirty="0">
              <a:solidFill>
                <a:srgbClr val="4343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Funkce je volána následovně:</a:t>
            </a:r>
            <a:endParaRPr dirty="0">
              <a:solidFill>
                <a:srgbClr val="4343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Jestliže chceme filtrovat podle jiného atributu, tak uděláme drobnou změnu do mplementace filtru a vlastní kód na filtrování je přepoužit.</a:t>
            </a:r>
            <a:endParaRPr dirty="0">
              <a:solidFill>
                <a:srgbClr val="4343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0" name="Google Shape;460;p58"/>
          <p:cNvSpPr txBox="1"/>
          <p:nvPr/>
        </p:nvSpPr>
        <p:spPr>
          <a:xfrm>
            <a:off x="2694900" y="4070275"/>
            <a:ext cx="6449100" cy="393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10000"/>
                </a:solidFill>
                <a:latin typeface="Consolas"/>
                <a:ea typeface="Consolas"/>
                <a:cs typeface="Consolas"/>
                <a:sym typeface="Consolas"/>
              </a:rPr>
              <a:t>filterPerson</a:t>
            </a:r>
            <a:r>
              <a:rPr lang="en" dirty="0">
                <a:solidFill>
                  <a:srgbClr val="0099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dirty="0">
                <a:solidFill>
                  <a:srgbClr val="110000"/>
                </a:solidFill>
                <a:latin typeface="Consolas"/>
                <a:ea typeface="Consolas"/>
                <a:cs typeface="Consolas"/>
                <a:sym typeface="Consolas"/>
              </a:rPr>
              <a:t>personList,FirstClassFunctionExample</a:t>
            </a:r>
            <a:r>
              <a:rPr lang="en" dirty="0">
                <a:solidFill>
                  <a:srgbClr val="339933"/>
                </a:solidFill>
                <a:latin typeface="Consolas"/>
                <a:ea typeface="Consolas"/>
                <a:cs typeface="Consolas"/>
                <a:sym typeface="Consolas"/>
              </a:rPr>
              <a:t>::</a:t>
            </a:r>
            <a:r>
              <a:rPr lang="en" b="1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ageFilter</a:t>
            </a:r>
            <a:r>
              <a:rPr lang="en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dirty="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1" name="Google Shape;461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8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Funkcionální abstrakce - funkce první třídy</a:t>
            </a:r>
            <a:endParaRPr sz="2400"/>
          </a:p>
        </p:txBody>
      </p:sp>
      <p:sp>
        <p:nvSpPr>
          <p:cNvPr id="457" name="Google Shape;457;p58"/>
          <p:cNvSpPr txBox="1"/>
          <p:nvPr/>
        </p:nvSpPr>
        <p:spPr>
          <a:xfrm>
            <a:off x="260700" y="514325"/>
            <a:ext cx="3087600" cy="3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Přepis pomocí funkce první třídy (</a:t>
            </a:r>
            <a:r>
              <a:rPr lang="cs-CZ" dirty="0">
                <a:latin typeface="Proxima Nova"/>
                <a:ea typeface="Proxima Nova"/>
                <a:cs typeface="Proxima Nova"/>
                <a:sym typeface="Proxima Nova"/>
              </a:rPr>
              <a:t>C</a:t>
            </a: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#)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8" name="Google Shape;458;p58"/>
          <p:cNvSpPr txBox="1"/>
          <p:nvPr/>
        </p:nvSpPr>
        <p:spPr>
          <a:xfrm>
            <a:off x="287850" y="633293"/>
            <a:ext cx="6637206" cy="3654282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cs-CZ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cs-CZ" sz="1200" dirty="0">
                <a:latin typeface="Consolas" panose="020B0609020204030204" pitchFamily="49" charset="0"/>
              </a:rPr>
              <a:t> </a:t>
            </a:r>
            <a:r>
              <a:rPr lang="cs-CZ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cs-CZ" sz="1200" dirty="0">
                <a:latin typeface="Consolas" panose="020B0609020204030204" pitchFamily="49" charset="0"/>
              </a:rPr>
              <a:t> </a:t>
            </a:r>
            <a:r>
              <a:rPr lang="cs-CZ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FirstClassFunctionExample</a:t>
            </a:r>
            <a:endParaRPr lang="cs-CZ" sz="1200" dirty="0">
              <a:latin typeface="Consolas" panose="020B0609020204030204" pitchFamily="49" charset="0"/>
            </a:endParaRPr>
          </a:p>
          <a:p>
            <a:r>
              <a:rPr lang="cs-CZ" sz="1200" dirty="0">
                <a:latin typeface="Consolas" panose="020B0609020204030204" pitchFamily="49" charset="0"/>
              </a:rPr>
              <a:t>    {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</a:t>
            </a:r>
            <a:r>
              <a:rPr lang="cs-CZ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cs-CZ" sz="1200" dirty="0">
                <a:latin typeface="Consolas" panose="020B0609020204030204" pitchFamily="49" charset="0"/>
              </a:rPr>
              <a:t> </a:t>
            </a:r>
            <a:r>
              <a:rPr lang="cs-CZ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delegate</a:t>
            </a:r>
            <a:r>
              <a:rPr lang="cs-CZ" sz="1200" dirty="0">
                <a:latin typeface="Consolas" panose="020B0609020204030204" pitchFamily="49" charset="0"/>
              </a:rPr>
              <a:t> </a:t>
            </a:r>
            <a:r>
              <a:rPr lang="cs-CZ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cs-CZ" sz="1200" dirty="0">
                <a:latin typeface="Consolas" panose="020B0609020204030204" pitchFamily="49" charset="0"/>
              </a:rPr>
              <a:t> </a:t>
            </a:r>
            <a:r>
              <a:rPr lang="cs-CZ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Filter</a:t>
            </a:r>
            <a:r>
              <a:rPr lang="cs-CZ" sz="1200" dirty="0">
                <a:latin typeface="Consolas" panose="020B0609020204030204" pitchFamily="49" charset="0"/>
              </a:rPr>
              <a:t>(</a:t>
            </a:r>
            <a:r>
              <a:rPr lang="cs-CZ" sz="1200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cs-CZ" sz="1200" dirty="0">
                <a:latin typeface="Consolas" panose="020B0609020204030204" pitchFamily="49" charset="0"/>
              </a:rPr>
              <a:t> p);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</a:t>
            </a:r>
            <a:r>
              <a:rPr lang="cs-CZ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cs-CZ" sz="1200" dirty="0">
                <a:latin typeface="Consolas" panose="020B0609020204030204" pitchFamily="49" charset="0"/>
              </a:rPr>
              <a:t> </a:t>
            </a:r>
            <a:r>
              <a:rPr lang="cs-CZ" sz="1200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cs-CZ" sz="1200" dirty="0">
                <a:latin typeface="Consolas" panose="020B0609020204030204" pitchFamily="49" charset="0"/>
              </a:rPr>
              <a:t>&lt;</a:t>
            </a:r>
            <a:r>
              <a:rPr lang="cs-CZ" sz="1200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cs-CZ" sz="1200" dirty="0">
                <a:latin typeface="Consolas" panose="020B0609020204030204" pitchFamily="49" charset="0"/>
              </a:rPr>
              <a:t>&gt; </a:t>
            </a:r>
            <a:r>
              <a:rPr lang="en-US" sz="1200" dirty="0">
                <a:latin typeface="Consolas" panose="020B0609020204030204" pitchFamily="49" charset="0"/>
              </a:rPr>
              <a:t>F</a:t>
            </a:r>
            <a:r>
              <a:rPr lang="cs-CZ" sz="1200" dirty="0" err="1">
                <a:latin typeface="Consolas" panose="020B0609020204030204" pitchFamily="49" charset="0"/>
              </a:rPr>
              <a:t>ilterPerson</a:t>
            </a:r>
            <a:r>
              <a:rPr lang="cs-CZ" sz="1200" dirty="0">
                <a:latin typeface="Consolas" panose="020B0609020204030204" pitchFamily="49" charset="0"/>
              </a:rPr>
              <a:t>(</a:t>
            </a:r>
            <a:r>
              <a:rPr lang="cs-CZ" sz="1200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cs-CZ" sz="1200" dirty="0">
                <a:latin typeface="Consolas" panose="020B0609020204030204" pitchFamily="49" charset="0"/>
              </a:rPr>
              <a:t>&lt;</a:t>
            </a:r>
            <a:r>
              <a:rPr lang="cs-CZ" sz="1200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cs-CZ" sz="1200" dirty="0">
                <a:latin typeface="Consolas" panose="020B0609020204030204" pitchFamily="49" charset="0"/>
              </a:rPr>
              <a:t>&gt; list, </a:t>
            </a:r>
            <a:r>
              <a:rPr lang="cs-CZ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Filter</a:t>
            </a:r>
            <a:r>
              <a:rPr lang="cs-CZ" sz="1200" dirty="0">
                <a:latin typeface="Consolas" panose="020B0609020204030204" pitchFamily="49" charset="0"/>
              </a:rPr>
              <a:t> f)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       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en-US" sz="1200" dirty="0"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en-US" sz="1200" dirty="0">
                <a:latin typeface="Consolas" panose="020B0609020204030204" pitchFamily="49" charset="0"/>
              </a:rPr>
              <a:t>&gt; result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en-US" sz="1200" dirty="0"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en-US" sz="1200" dirty="0">
                <a:latin typeface="Consolas" panose="020B0609020204030204" pitchFamily="49" charset="0"/>
              </a:rPr>
              <a:t>&gt;();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sz="1200" dirty="0"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en-US" sz="1200" dirty="0">
                <a:latin typeface="Consolas" panose="020B0609020204030204" pitchFamily="49" charset="0"/>
              </a:rPr>
              <a:t> p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latin typeface="Consolas" panose="020B0609020204030204" pitchFamily="49" charset="0"/>
              </a:rPr>
              <a:t> list)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    {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        </a:t>
            </a:r>
            <a:r>
              <a:rPr lang="cs-CZ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cs-CZ" sz="1200" dirty="0">
                <a:latin typeface="Consolas" panose="020B0609020204030204" pitchFamily="49" charset="0"/>
              </a:rPr>
              <a:t> (f(p))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        {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            </a:t>
            </a:r>
            <a:r>
              <a:rPr lang="cs-CZ" sz="1200" dirty="0" err="1">
                <a:latin typeface="Consolas" panose="020B0609020204030204" pitchFamily="49" charset="0"/>
              </a:rPr>
              <a:t>result.Add</a:t>
            </a:r>
            <a:r>
              <a:rPr lang="cs-CZ" sz="1200" dirty="0">
                <a:latin typeface="Consolas" panose="020B0609020204030204" pitchFamily="49" charset="0"/>
              </a:rPr>
              <a:t>(p);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        }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    }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    </a:t>
            </a:r>
            <a:r>
              <a:rPr lang="cs-CZ" sz="1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cs-CZ" sz="1200" dirty="0">
                <a:latin typeface="Consolas" panose="020B0609020204030204" pitchFamily="49" charset="0"/>
              </a:rPr>
              <a:t> </a:t>
            </a:r>
            <a:r>
              <a:rPr lang="cs-CZ" sz="1200" dirty="0" err="1">
                <a:latin typeface="Consolas" panose="020B0609020204030204" pitchFamily="49" charset="0"/>
              </a:rPr>
              <a:t>result</a:t>
            </a:r>
            <a:r>
              <a:rPr lang="cs-CZ" sz="1200" dirty="0">
                <a:latin typeface="Consolas" panose="020B0609020204030204" pitchFamily="49" charset="0"/>
              </a:rPr>
              <a:t>;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}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    public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err="1">
                <a:latin typeface="Consolas" panose="020B0609020204030204" pitchFamily="49" charset="0"/>
              </a:rPr>
              <a:t>FilterAge</a:t>
            </a:r>
            <a:r>
              <a:rPr lang="en-US" sz="1200" dirty="0"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Person</a:t>
            </a:r>
            <a:r>
              <a:rPr lang="en-US" sz="1200" dirty="0">
                <a:latin typeface="Consolas" panose="020B0609020204030204" pitchFamily="49" charset="0"/>
              </a:rPr>
              <a:t> p){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    </a:t>
            </a:r>
            <a:r>
              <a:rPr lang="cs-CZ" sz="1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cs-CZ" sz="1200" dirty="0">
                <a:latin typeface="Consolas" panose="020B0609020204030204" pitchFamily="49" charset="0"/>
              </a:rPr>
              <a:t> </a:t>
            </a:r>
            <a:r>
              <a:rPr lang="cs-CZ" sz="1200" dirty="0" err="1">
                <a:latin typeface="Consolas" panose="020B0609020204030204" pitchFamily="49" charset="0"/>
              </a:rPr>
              <a:t>p.Age</a:t>
            </a:r>
            <a:r>
              <a:rPr lang="cs-CZ" sz="1200" dirty="0">
                <a:latin typeface="Consolas" panose="020B0609020204030204" pitchFamily="49" charset="0"/>
              </a:rPr>
              <a:t> &gt; 65;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      }</a:t>
            </a:r>
          </a:p>
          <a:p>
            <a:r>
              <a:rPr lang="cs-CZ" sz="1200" dirty="0">
                <a:latin typeface="Consolas" panose="020B0609020204030204" pitchFamily="49" charset="0"/>
              </a:rPr>
              <a:t>  }</a:t>
            </a:r>
            <a:endParaRPr sz="12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0" name="Google Shape;460;p58"/>
          <p:cNvSpPr txBox="1"/>
          <p:nvPr/>
        </p:nvSpPr>
        <p:spPr>
          <a:xfrm>
            <a:off x="211400" y="4358758"/>
            <a:ext cx="8856150" cy="393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10000"/>
                </a:solidFill>
                <a:latin typeface="Consolas"/>
                <a:ea typeface="Consolas"/>
                <a:cs typeface="Consolas"/>
                <a:sym typeface="Consolas"/>
              </a:rPr>
              <a:t>filterPerson</a:t>
            </a:r>
            <a:r>
              <a:rPr lang="en" dirty="0">
                <a:solidFill>
                  <a:srgbClr val="0099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dirty="0">
                <a:solidFill>
                  <a:srgbClr val="110000"/>
                </a:solidFill>
                <a:latin typeface="Consolas"/>
                <a:ea typeface="Consolas"/>
                <a:cs typeface="Consolas"/>
                <a:sym typeface="Consolas"/>
              </a:rPr>
              <a:t>personList, </a:t>
            </a:r>
            <a:r>
              <a:rPr lang="en-US" dirty="0" err="1">
                <a:solidFill>
                  <a:srgbClr val="110000"/>
                </a:solidFill>
                <a:latin typeface="Consolas"/>
                <a:ea typeface="Consolas"/>
                <a:cs typeface="Consolas"/>
                <a:sym typeface="Consolas"/>
              </a:rPr>
              <a:t>FilterAge</a:t>
            </a:r>
            <a:r>
              <a:rPr lang="en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dirty="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1" name="Google Shape;461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66597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9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Funkcionální abstrakce - funkce vyššího řádu</a:t>
            </a:r>
            <a:endParaRPr sz="2400"/>
          </a:p>
        </p:txBody>
      </p:sp>
      <p:sp>
        <p:nvSpPr>
          <p:cNvPr id="467" name="Google Shape;467;p59"/>
          <p:cNvSpPr txBox="1"/>
          <p:nvPr/>
        </p:nvSpPr>
        <p:spPr>
          <a:xfrm>
            <a:off x="305975" y="632375"/>
            <a:ext cx="6885900" cy="6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Funkce vyššího řádu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je funkce, které splňuje přinejmenším jednu z vlastností: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Jedním či více parametry je funkce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Vrací funkci jako parametr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8" name="Google Shape;468;p59"/>
          <p:cNvSpPr txBox="1"/>
          <p:nvPr/>
        </p:nvSpPr>
        <p:spPr>
          <a:xfrm>
            <a:off x="417850" y="1666025"/>
            <a:ext cx="6997200" cy="9549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/* Scala: function compute má dva parametry - funkci f a hodnotu v. V těle metody je aplikace funkce f na hodnotu v*/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def compute(f: Int =&gt; String, v: Int) = f(v) 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33333"/>
              </a:solidFill>
              <a:highlight>
                <a:srgbClr val="FDFDF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200">
                <a:solidFill>
                  <a:srgbClr val="333333"/>
                </a:solidFill>
                <a:highlight>
                  <a:srgbClr val="FDFDF7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/>
          </a:p>
        </p:txBody>
      </p:sp>
      <p:sp>
        <p:nvSpPr>
          <p:cNvPr id="469" name="Google Shape;469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0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Funkcionální abstrakce - funkce vyššího řádu</a:t>
            </a:r>
            <a:endParaRPr sz="2400"/>
          </a:p>
        </p:txBody>
      </p:sp>
      <p:sp>
        <p:nvSpPr>
          <p:cNvPr id="475" name="Google Shape;475;p60"/>
          <p:cNvSpPr txBox="1"/>
          <p:nvPr/>
        </p:nvSpPr>
        <p:spPr>
          <a:xfrm>
            <a:off x="348550" y="2365525"/>
            <a:ext cx="8250000" cy="2444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/* Java 1.8+: function apply vezme funkci f a hodnotu v a aplikuje funkci v na hodnotu v*/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AwesomeClass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private static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Integer </a:t>
            </a:r>
            <a:r>
              <a:rPr lang="en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invert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(Integer value)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-value;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static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Integer invertTheNumber(){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Integer toInvert = </a:t>
            </a:r>
            <a:r>
              <a:rPr lang="en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Function&lt;Integer, Integer&gt; invertFunction = AwesomeClass::</a:t>
            </a:r>
            <a:r>
              <a:rPr lang="en" sz="1200" b="1" i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invert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compute(</a:t>
            </a:r>
            <a:r>
              <a:rPr lang="en" sz="12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invertFunction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, toInvert);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900">
                <a:solidFill>
                  <a:srgbClr val="333333"/>
                </a:solidFill>
                <a:highlight>
                  <a:srgbClr val="FDFDF7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endParaRPr sz="9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6" name="Google Shape;476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477" name="Google Shape;477;p60"/>
          <p:cNvSpPr txBox="1"/>
          <p:nvPr/>
        </p:nvSpPr>
        <p:spPr>
          <a:xfrm>
            <a:off x="348550" y="793875"/>
            <a:ext cx="8299200" cy="1022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/* Java 1.8+ : function compute vezme funkci f a hodnotu v a aplikuje funkci f na hodnotu v*/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static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 compute(Function&lt;Integer, Integer&gt; f, Integer v)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f.apply(v);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Funkci pak použiji takto</a:t>
            </a:r>
            <a:br>
              <a:rPr lang="en" sz="1200">
                <a:solidFill>
                  <a:srgbClr val="333333"/>
                </a:solidFill>
                <a:highlight>
                  <a:srgbClr val="FDFDF7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0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Funkcionální abstrakce - funkce vyššího řádu</a:t>
            </a:r>
            <a:endParaRPr sz="2400"/>
          </a:p>
        </p:txBody>
      </p:sp>
      <p:sp>
        <p:nvSpPr>
          <p:cNvPr id="475" name="Google Shape;475;p60"/>
          <p:cNvSpPr txBox="1"/>
          <p:nvPr/>
        </p:nvSpPr>
        <p:spPr>
          <a:xfrm>
            <a:off x="297750" y="683400"/>
            <a:ext cx="7703250" cy="4126225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 </a:t>
            </a:r>
            <a:r>
              <a:rPr lang="cs-CZ" sz="15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cs-CZ" sz="1500" dirty="0">
                <a:latin typeface="Consolas" panose="020B0609020204030204" pitchFamily="49" charset="0"/>
              </a:rPr>
              <a:t> </a:t>
            </a:r>
            <a:r>
              <a:rPr lang="cs-CZ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cs-CZ" sz="1500" dirty="0">
                <a:latin typeface="Consolas" panose="020B0609020204030204" pitchFamily="49" charset="0"/>
              </a:rPr>
              <a:t> </a:t>
            </a:r>
            <a:r>
              <a:rPr lang="cs-CZ" sz="1500" dirty="0" err="1">
                <a:solidFill>
                  <a:srgbClr val="2B91AF"/>
                </a:solidFill>
                <a:latin typeface="Consolas" panose="020B0609020204030204" pitchFamily="49" charset="0"/>
              </a:rPr>
              <a:t>AwesomeClass</a:t>
            </a:r>
            <a:endParaRPr lang="cs-CZ" sz="1500" dirty="0">
              <a:latin typeface="Consolas" panose="020B0609020204030204" pitchFamily="49" charset="0"/>
            </a:endParaRPr>
          </a:p>
          <a:p>
            <a:r>
              <a:rPr lang="cs-CZ" sz="15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1500" dirty="0">
                <a:latin typeface="Consolas" panose="020B0609020204030204" pitchFamily="49" charset="0"/>
              </a:rPr>
              <a:t>      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500" dirty="0">
                <a:latin typeface="Consolas" panose="020B0609020204030204" pitchFamily="49" charset="0"/>
              </a:rPr>
              <a:t> compute(</a:t>
            </a:r>
            <a:r>
              <a:rPr lang="en-US" sz="1500" dirty="0" err="1">
                <a:latin typeface="Consolas" panose="020B0609020204030204" pitchFamily="49" charset="0"/>
              </a:rPr>
              <a:t>Func</a:t>
            </a:r>
            <a:r>
              <a:rPr lang="en-US" sz="1500" dirty="0">
                <a:latin typeface="Consolas" panose="020B0609020204030204" pitchFamily="49" charset="0"/>
              </a:rPr>
              <a:t>&lt;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500" dirty="0">
                <a:latin typeface="Consolas" panose="020B0609020204030204" pitchFamily="49" charset="0"/>
              </a:rPr>
              <a:t>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500" dirty="0">
                <a:latin typeface="Consolas" panose="020B0609020204030204" pitchFamily="49" charset="0"/>
              </a:rPr>
              <a:t>&gt; f,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500" dirty="0">
                <a:latin typeface="Consolas" panose="020B0609020204030204" pitchFamily="49" charset="0"/>
              </a:rPr>
              <a:t> v)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{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    </a:t>
            </a:r>
            <a:r>
              <a:rPr lang="cs-CZ" sz="15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cs-CZ" sz="1500" dirty="0">
                <a:latin typeface="Consolas" panose="020B0609020204030204" pitchFamily="49" charset="0"/>
              </a:rPr>
              <a:t> f(v);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}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</a:t>
            </a:r>
            <a:r>
              <a:rPr lang="cs-CZ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cs-CZ" sz="1500" dirty="0">
                <a:latin typeface="Consolas" panose="020B0609020204030204" pitchFamily="49" charset="0"/>
              </a:rPr>
              <a:t> </a:t>
            </a:r>
            <a:r>
              <a:rPr lang="cs-CZ" sz="15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cs-CZ" sz="1500" dirty="0">
                <a:latin typeface="Consolas" panose="020B0609020204030204" pitchFamily="49" charset="0"/>
              </a:rPr>
              <a:t> </a:t>
            </a:r>
            <a:r>
              <a:rPr lang="cs-CZ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cs-CZ" sz="1500" dirty="0">
                <a:latin typeface="Consolas" panose="020B0609020204030204" pitchFamily="49" charset="0"/>
              </a:rPr>
              <a:t> </a:t>
            </a:r>
            <a:r>
              <a:rPr lang="cs-CZ" sz="1500" dirty="0" err="1">
                <a:latin typeface="Consolas" panose="020B0609020204030204" pitchFamily="49" charset="0"/>
              </a:rPr>
              <a:t>invert</a:t>
            </a:r>
            <a:r>
              <a:rPr lang="cs-CZ" sz="1500" dirty="0">
                <a:latin typeface="Consolas" panose="020B0609020204030204" pitchFamily="49" charset="0"/>
              </a:rPr>
              <a:t>(</a:t>
            </a:r>
            <a:r>
              <a:rPr lang="cs-CZ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cs-CZ" sz="1500" dirty="0">
                <a:latin typeface="Consolas" panose="020B0609020204030204" pitchFamily="49" charset="0"/>
              </a:rPr>
              <a:t> </a:t>
            </a:r>
            <a:r>
              <a:rPr lang="cs-CZ" sz="1500" dirty="0" err="1">
                <a:latin typeface="Consolas" panose="020B0609020204030204" pitchFamily="49" charset="0"/>
              </a:rPr>
              <a:t>value</a:t>
            </a:r>
            <a:r>
              <a:rPr lang="cs-CZ" sz="1500" dirty="0">
                <a:latin typeface="Consolas" panose="020B0609020204030204" pitchFamily="49" charset="0"/>
              </a:rPr>
              <a:t>)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{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    </a:t>
            </a:r>
            <a:r>
              <a:rPr lang="cs-CZ" sz="15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cs-CZ" sz="1500" dirty="0">
                <a:latin typeface="Consolas" panose="020B0609020204030204" pitchFamily="49" charset="0"/>
              </a:rPr>
              <a:t> -</a:t>
            </a:r>
            <a:r>
              <a:rPr lang="cs-CZ" sz="1500" dirty="0" err="1">
                <a:latin typeface="Consolas" panose="020B0609020204030204" pitchFamily="49" charset="0"/>
              </a:rPr>
              <a:t>value</a:t>
            </a:r>
            <a:r>
              <a:rPr lang="cs-CZ" sz="1500" dirty="0">
                <a:latin typeface="Consolas" panose="020B0609020204030204" pitchFamily="49" charset="0"/>
              </a:rPr>
              <a:t>;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}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</a:t>
            </a:r>
            <a:r>
              <a:rPr lang="cs-CZ" sz="15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cs-CZ" sz="1500" dirty="0">
                <a:latin typeface="Consolas" panose="020B0609020204030204" pitchFamily="49" charset="0"/>
              </a:rPr>
              <a:t> </a:t>
            </a:r>
            <a:r>
              <a:rPr lang="cs-CZ" sz="15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cs-CZ" sz="1500" dirty="0">
                <a:latin typeface="Consolas" panose="020B0609020204030204" pitchFamily="49" charset="0"/>
              </a:rPr>
              <a:t> </a:t>
            </a:r>
            <a:r>
              <a:rPr lang="cs-CZ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cs-CZ" sz="1500" dirty="0">
                <a:latin typeface="Consolas" panose="020B0609020204030204" pitchFamily="49" charset="0"/>
              </a:rPr>
              <a:t> </a:t>
            </a:r>
            <a:r>
              <a:rPr lang="cs-CZ" sz="1500" dirty="0" err="1">
                <a:latin typeface="Consolas" panose="020B0609020204030204" pitchFamily="49" charset="0"/>
              </a:rPr>
              <a:t>invertTheNumber</a:t>
            </a:r>
            <a:r>
              <a:rPr lang="cs-CZ" sz="1500" dirty="0">
                <a:latin typeface="Consolas" panose="020B0609020204030204" pitchFamily="49" charset="0"/>
              </a:rPr>
              <a:t>()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{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    </a:t>
            </a:r>
            <a:r>
              <a:rPr lang="cs-CZ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cs-CZ" sz="1500" dirty="0">
                <a:latin typeface="Consolas" panose="020B0609020204030204" pitchFamily="49" charset="0"/>
              </a:rPr>
              <a:t> </a:t>
            </a:r>
            <a:r>
              <a:rPr lang="cs-CZ" sz="1500" dirty="0" err="1">
                <a:latin typeface="Consolas" panose="020B0609020204030204" pitchFamily="49" charset="0"/>
              </a:rPr>
              <a:t>toInvert</a:t>
            </a:r>
            <a:r>
              <a:rPr lang="cs-CZ" sz="1500" dirty="0">
                <a:latin typeface="Consolas" panose="020B0609020204030204" pitchFamily="49" charset="0"/>
              </a:rPr>
              <a:t> = 5;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    </a:t>
            </a:r>
            <a:r>
              <a:rPr lang="cs-CZ" sz="1500" dirty="0" err="1">
                <a:latin typeface="Consolas" panose="020B0609020204030204" pitchFamily="49" charset="0"/>
              </a:rPr>
              <a:t>Func</a:t>
            </a:r>
            <a:r>
              <a:rPr lang="cs-CZ" sz="1500" dirty="0">
                <a:latin typeface="Consolas" panose="020B0609020204030204" pitchFamily="49" charset="0"/>
              </a:rPr>
              <a:t>&lt;</a:t>
            </a:r>
            <a:r>
              <a:rPr lang="cs-CZ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cs-CZ" sz="1500" dirty="0">
                <a:latin typeface="Consolas" panose="020B0609020204030204" pitchFamily="49" charset="0"/>
              </a:rPr>
              <a:t>, </a:t>
            </a:r>
            <a:r>
              <a:rPr lang="cs-CZ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cs-CZ" sz="1500" dirty="0">
                <a:latin typeface="Consolas" panose="020B0609020204030204" pitchFamily="49" charset="0"/>
              </a:rPr>
              <a:t>&gt; </a:t>
            </a:r>
            <a:r>
              <a:rPr lang="cs-CZ" sz="1500" dirty="0" err="1">
                <a:latin typeface="Consolas" panose="020B0609020204030204" pitchFamily="49" charset="0"/>
              </a:rPr>
              <a:t>invertFunction</a:t>
            </a:r>
            <a:r>
              <a:rPr lang="cs-CZ" sz="1500" dirty="0">
                <a:latin typeface="Consolas" panose="020B0609020204030204" pitchFamily="49" charset="0"/>
              </a:rPr>
              <a:t> = </a:t>
            </a:r>
            <a:r>
              <a:rPr lang="cs-CZ" sz="1500" dirty="0" err="1">
                <a:latin typeface="Consolas" panose="020B0609020204030204" pitchFamily="49" charset="0"/>
              </a:rPr>
              <a:t>invert</a:t>
            </a:r>
            <a:r>
              <a:rPr lang="cs-CZ" sz="1500" dirty="0">
                <a:latin typeface="Consolas" panose="020B0609020204030204" pitchFamily="49" charset="0"/>
              </a:rPr>
              <a:t>;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    </a:t>
            </a:r>
            <a:r>
              <a:rPr lang="cs-CZ" sz="15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cs-CZ" sz="1500" dirty="0">
                <a:latin typeface="Consolas" panose="020B0609020204030204" pitchFamily="49" charset="0"/>
              </a:rPr>
              <a:t> </a:t>
            </a:r>
            <a:r>
              <a:rPr lang="cs-CZ" sz="1500" dirty="0" err="1">
                <a:latin typeface="Consolas" panose="020B0609020204030204" pitchFamily="49" charset="0"/>
              </a:rPr>
              <a:t>compute</a:t>
            </a:r>
            <a:r>
              <a:rPr lang="cs-CZ" sz="1500" dirty="0">
                <a:latin typeface="Consolas" panose="020B0609020204030204" pitchFamily="49" charset="0"/>
              </a:rPr>
              <a:t>(</a:t>
            </a:r>
            <a:r>
              <a:rPr lang="cs-CZ" sz="1500" dirty="0" err="1">
                <a:latin typeface="Consolas" panose="020B0609020204030204" pitchFamily="49" charset="0"/>
              </a:rPr>
              <a:t>invertFunction</a:t>
            </a:r>
            <a:r>
              <a:rPr lang="cs-CZ" sz="1500" dirty="0">
                <a:latin typeface="Consolas" panose="020B0609020204030204" pitchFamily="49" charset="0"/>
              </a:rPr>
              <a:t>, </a:t>
            </a:r>
            <a:r>
              <a:rPr lang="cs-CZ" sz="1500" dirty="0" err="1">
                <a:latin typeface="Consolas" panose="020B0609020204030204" pitchFamily="49" charset="0"/>
              </a:rPr>
              <a:t>toInvert</a:t>
            </a:r>
            <a:r>
              <a:rPr lang="cs-CZ" sz="1500" dirty="0">
                <a:latin typeface="Consolas" panose="020B0609020204030204" pitchFamily="49" charset="0"/>
              </a:rPr>
              <a:t>);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    }</a:t>
            </a:r>
          </a:p>
          <a:p>
            <a:r>
              <a:rPr lang="cs-CZ" sz="1500" dirty="0">
                <a:latin typeface="Consolas" panose="020B0609020204030204" pitchFamily="49" charset="0"/>
              </a:rPr>
              <a:t>    }</a:t>
            </a:r>
            <a:endParaRPr sz="15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6" name="Google Shape;476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4768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Deklarativní versus Imperativní programování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3" name="Google Shape;143;p28"/>
          <p:cNvSpPr txBox="1">
            <a:spLocks noGrp="1"/>
          </p:cNvSpPr>
          <p:nvPr>
            <p:ph type="body" idx="1"/>
          </p:nvPr>
        </p:nvSpPr>
        <p:spPr>
          <a:xfrm>
            <a:off x="148125" y="714450"/>
            <a:ext cx="8995800" cy="42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Výkres v geometrii - popisuje útvary a vztahy mezi nimi  = “</a:t>
            </a:r>
            <a:r>
              <a:rPr lang="en" sz="1400" b="1">
                <a:solidFill>
                  <a:srgbClr val="000000"/>
                </a:solidFill>
              </a:rPr>
              <a:t>What Is</a:t>
            </a:r>
            <a:r>
              <a:rPr lang="en" sz="1400">
                <a:solidFill>
                  <a:srgbClr val="000000"/>
                </a:solidFill>
              </a:rPr>
              <a:t>” znalost, </a:t>
            </a:r>
            <a:r>
              <a:rPr lang="en" sz="1400" b="1">
                <a:solidFill>
                  <a:srgbClr val="000000"/>
                </a:solidFill>
              </a:rPr>
              <a:t>Deklarativní reprezentace</a:t>
            </a:r>
            <a:endParaRPr sz="1400" b="1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Výměna oleje v autě - popisuje postup jako sekvenci činností = “</a:t>
            </a:r>
            <a:r>
              <a:rPr lang="en" sz="1400" b="1">
                <a:solidFill>
                  <a:srgbClr val="000000"/>
                </a:solidFill>
              </a:rPr>
              <a:t>How To</a:t>
            </a:r>
            <a:r>
              <a:rPr lang="en" sz="1400">
                <a:solidFill>
                  <a:srgbClr val="000000"/>
                </a:solidFill>
              </a:rPr>
              <a:t>” znalost, </a:t>
            </a:r>
            <a:r>
              <a:rPr lang="en" sz="1400" b="1">
                <a:solidFill>
                  <a:srgbClr val="000000"/>
                </a:solidFill>
              </a:rPr>
              <a:t>Imperativní reprezentace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Odmocnina ze dvou má deklarativní vyjádření:                                                                          .  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To samé lze imperativně vyjádřit ve formě postupu, kterým odmocninu ze dvou získám. 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Například pomocí opakování následujícího postupu:</a:t>
            </a:r>
            <a:endParaRPr sz="1200">
              <a:solidFill>
                <a:srgbClr val="000000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 i="1">
                <a:solidFill>
                  <a:srgbClr val="000000"/>
                </a:solidFill>
              </a:rPr>
              <a:t>Odhadnout výsledek G</a:t>
            </a:r>
            <a:endParaRPr sz="1200" i="1">
              <a:solidFill>
                <a:srgbClr val="000000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 i="1">
                <a:solidFill>
                  <a:srgbClr val="000000"/>
                </a:solidFill>
              </a:rPr>
              <a:t>Zlepšit odhad zprůměrováním G a x/G</a:t>
            </a:r>
            <a:endParaRPr sz="1200" i="1">
              <a:solidFill>
                <a:srgbClr val="000000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 i="1">
                <a:solidFill>
                  <a:srgbClr val="000000"/>
                </a:solidFill>
              </a:rPr>
              <a:t>Zlepšovat odhad dokud není dostatečně dobrý</a:t>
            </a:r>
            <a:endParaRPr sz="1200" i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 </a:t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144" name="Google Shape;144;p28" descr="daum_equation_150369362008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2716" y="1421500"/>
            <a:ext cx="3411300" cy="30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8" descr="daum_equation_150372564655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8" descr="daum_equation_150372564655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8" descr="daum_equation_150372569960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8" name="Google Shape;148;p28"/>
          <p:cNvGraphicFramePr/>
          <p:nvPr/>
        </p:nvGraphicFramePr>
        <p:xfrm>
          <a:off x="300525" y="3484275"/>
          <a:ext cx="7239000" cy="1508730"/>
        </p:xfrm>
        <a:graphic>
          <a:graphicData uri="http://schemas.openxmlformats.org/drawingml/2006/table">
            <a:tbl>
              <a:tblPr>
                <a:noFill/>
                <a:tableStyleId>{0E636944-CA38-4391-A47C-958B0CAAA77C}</a:tableStyleId>
              </a:tblPr>
              <a:tblGrid>
                <a:gridCol w="1565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73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 = 2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 = 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x/G = 2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 = ½ (1 + 2) = 3/2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x/G = 4/3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 = ½(3/2 + 4/3) = 17/12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x/G = 24/17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 = ½ (17/12 + 24/17) = 577/408 = 1.4142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9" name="Google Shape;149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1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Funkcionální abstrakce - lambda expressions</a:t>
            </a:r>
            <a:endParaRPr sz="2400"/>
          </a:p>
        </p:txBody>
      </p:sp>
      <p:sp>
        <p:nvSpPr>
          <p:cNvPr id="483" name="Google Shape;483;p61"/>
          <p:cNvSpPr txBox="1"/>
          <p:nvPr/>
        </p:nvSpPr>
        <p:spPr>
          <a:xfrm>
            <a:off x="305975" y="632375"/>
            <a:ext cx="8001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Lambda expression je forma ve tvaru:  </a:t>
            </a:r>
            <a:r>
              <a:rPr lang="en" sz="1600" b="1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(seznam argumentů funkce)    -&gt;   tělo funkce</a:t>
            </a:r>
            <a:endParaRPr sz="1600" b="1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4" name="Google Shape;484;p61"/>
          <p:cNvSpPr txBox="1"/>
          <p:nvPr/>
        </p:nvSpPr>
        <p:spPr>
          <a:xfrm>
            <a:off x="377325" y="1205075"/>
            <a:ext cx="8574900" cy="2097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/* Java 1.8+ Funkce, která sečte dvě čísla */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y) -&gt;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+ y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/* Bezparametrická funkce */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() -&gt; </a:t>
            </a:r>
            <a:r>
              <a:rPr lang="en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42</a:t>
            </a:r>
            <a:endParaRPr sz="120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/* Procedura */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(String s) -&gt; { System.</a:t>
            </a:r>
            <a:r>
              <a:rPr lang="en" sz="1200" b="1" i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.println(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); 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/* Komparátor */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List&lt;Person&gt;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personList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.createShortList();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Collections.sort(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personList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, (Person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, Person p2) -&gt;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.getSurName().compareTo(p2.getSurName()));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5" name="Google Shape;485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486" name="Google Shape;486;p61"/>
          <p:cNvSpPr txBox="1"/>
          <p:nvPr/>
        </p:nvSpPr>
        <p:spPr>
          <a:xfrm>
            <a:off x="78525" y="3323725"/>
            <a:ext cx="8873700" cy="13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Lambda výrazy se používají především k definování implementace funkčního </a:t>
            </a: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rozhraní s jedinou metodou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 tzv. </a:t>
            </a: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inline formou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což vede k výrazné redukci kódu a přináší např. do Javy některé výhody funkcionálního programování.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Lambda expression v programovacích jazycích je funkce, kterou je možné definovat a volat bez bindingu s identifikátorem</a:t>
            </a:r>
            <a:endParaRPr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i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Pozn. Lambda calculus je formální systém matematické logiky a informatiky </a:t>
            </a:r>
            <a:r>
              <a:rPr lang="en" sz="1200" i="1">
                <a:latin typeface="Proxima Nova"/>
                <a:ea typeface="Proxima Nova"/>
                <a:cs typeface="Proxima Nova"/>
                <a:sym typeface="Proxima Nova"/>
              </a:rPr>
              <a:t>pro vyjádření výpočtu pomocí bindingu proměnných a jejich substituce</a:t>
            </a:r>
            <a:endParaRPr sz="1200" i="1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100"/>
              </a:spcBef>
              <a:spcAft>
                <a:spcPts val="0"/>
              </a:spcAft>
              <a:buNone/>
            </a:pP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1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Funkcionální abstrakce - lambda expressions</a:t>
            </a:r>
            <a:endParaRPr sz="2400"/>
          </a:p>
        </p:txBody>
      </p:sp>
      <p:sp>
        <p:nvSpPr>
          <p:cNvPr id="483" name="Google Shape;483;p61"/>
          <p:cNvSpPr txBox="1"/>
          <p:nvPr/>
        </p:nvSpPr>
        <p:spPr>
          <a:xfrm>
            <a:off x="305975" y="632375"/>
            <a:ext cx="8001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Lambda expression je forma ve tvaru:  </a:t>
            </a:r>
            <a:r>
              <a:rPr lang="en" sz="1600" b="1" dirty="0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(seznam argumentů funkce)    =&gt;   tělo funkce</a:t>
            </a:r>
            <a:endParaRPr sz="1600" b="1" dirty="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4" name="Google Shape;484;p61"/>
          <p:cNvSpPr txBox="1"/>
          <p:nvPr/>
        </p:nvSpPr>
        <p:spPr>
          <a:xfrm>
            <a:off x="377325" y="1205075"/>
            <a:ext cx="8574900" cy="2097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cs-CZ" dirty="0" err="1">
                <a:latin typeface="Consolas" panose="020B0609020204030204" pitchFamily="49" charset="0"/>
              </a:rPr>
              <a:t>Func</a:t>
            </a:r>
            <a:r>
              <a:rPr lang="cs-CZ" dirty="0">
                <a:latin typeface="Consolas" panose="020B0609020204030204" pitchFamily="49" charset="0"/>
              </a:rPr>
              <a:t>&lt;</a:t>
            </a:r>
            <a:r>
              <a:rPr lang="cs-CZ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cs-CZ" dirty="0">
                <a:latin typeface="Consolas" panose="020B0609020204030204" pitchFamily="49" charset="0"/>
              </a:rPr>
              <a:t>, </a:t>
            </a:r>
            <a:r>
              <a:rPr lang="cs-CZ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cs-CZ" dirty="0">
                <a:latin typeface="Consolas" panose="020B0609020204030204" pitchFamily="49" charset="0"/>
              </a:rPr>
              <a:t>, </a:t>
            </a:r>
            <a:r>
              <a:rPr lang="cs-CZ" dirty="0" err="1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cs-CZ" dirty="0">
                <a:latin typeface="Consolas" panose="020B0609020204030204" pitchFamily="49" charset="0"/>
              </a:rPr>
              <a:t>&gt; </a:t>
            </a:r>
            <a:r>
              <a:rPr lang="cs-CZ" dirty="0" err="1">
                <a:latin typeface="Consolas" panose="020B0609020204030204" pitchFamily="49" charset="0"/>
              </a:rPr>
              <a:t>isCtverec</a:t>
            </a:r>
            <a:r>
              <a:rPr lang="cs-CZ" dirty="0">
                <a:latin typeface="Consolas" panose="020B0609020204030204" pitchFamily="49" charset="0"/>
              </a:rPr>
              <a:t> = (x, y) =&gt; x == y;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cs-CZ" dirty="0" err="1">
                <a:latin typeface="Consolas" panose="020B0609020204030204" pitchFamily="49" charset="0"/>
              </a:rPr>
              <a:t>Func</a:t>
            </a:r>
            <a:r>
              <a:rPr lang="cs-CZ" dirty="0">
                <a:latin typeface="Consolas" panose="020B0609020204030204" pitchFamily="49" charset="0"/>
              </a:rPr>
              <a:t>&lt;</a:t>
            </a:r>
            <a:r>
              <a:rPr lang="cs-CZ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cs-CZ" dirty="0">
                <a:latin typeface="Consolas" panose="020B0609020204030204" pitchFamily="49" charset="0"/>
              </a:rPr>
              <a:t>&gt; </a:t>
            </a:r>
            <a:r>
              <a:rPr lang="cs-CZ" dirty="0" err="1">
                <a:latin typeface="Consolas" panose="020B0609020204030204" pitchFamily="49" charset="0"/>
              </a:rPr>
              <a:t>prazdna</a:t>
            </a:r>
            <a:r>
              <a:rPr lang="cs-CZ" dirty="0">
                <a:latin typeface="Consolas" panose="020B0609020204030204" pitchFamily="49" charset="0"/>
              </a:rPr>
              <a:t> = () =&gt; 42;</a:t>
            </a:r>
          </a:p>
          <a:p>
            <a:endParaRPr lang="it-IT" dirty="0">
              <a:latin typeface="Consolas" panose="020B0609020204030204" pitchFamily="49" charset="0"/>
            </a:endParaRPr>
          </a:p>
          <a:p>
            <a:r>
              <a:rPr lang="it-IT" dirty="0">
                <a:latin typeface="Consolas" panose="020B0609020204030204" pitchFamily="49" charset="0"/>
              </a:rPr>
              <a:t>Console.Write(isCtverec(5, 2));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/* Komparátor */</a:t>
            </a:r>
            <a:endParaRPr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cs-CZ" dirty="0">
                <a:latin typeface="Consolas" panose="020B0609020204030204" pitchFamily="49" charset="0"/>
              </a:rPr>
              <a:t>List&lt;Person&gt; </a:t>
            </a:r>
            <a:r>
              <a:rPr lang="cs-CZ" dirty="0" err="1">
                <a:latin typeface="Consolas" panose="020B0609020204030204" pitchFamily="49" charset="0"/>
              </a:rPr>
              <a:t>personList</a:t>
            </a:r>
            <a:r>
              <a:rPr lang="cs-CZ" dirty="0">
                <a:latin typeface="Consolas" panose="020B0609020204030204" pitchFamily="49" charset="0"/>
              </a:rPr>
              <a:t> = </a:t>
            </a:r>
            <a:r>
              <a:rPr lang="cs-CZ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cs-CZ" dirty="0">
                <a:latin typeface="Consolas" panose="020B0609020204030204" pitchFamily="49" charset="0"/>
              </a:rPr>
              <a:t> List&lt;Person&gt;();</a:t>
            </a:r>
          </a:p>
          <a:p>
            <a:r>
              <a:rPr lang="cs-CZ" dirty="0" err="1">
                <a:latin typeface="Consolas" panose="020B0609020204030204" pitchFamily="49" charset="0"/>
              </a:rPr>
              <a:t>personList.OrderBy</a:t>
            </a:r>
            <a:r>
              <a:rPr lang="cs-CZ" dirty="0">
                <a:latin typeface="Consolas" panose="020B0609020204030204" pitchFamily="49" charset="0"/>
              </a:rPr>
              <a:t>(p =&gt; </a:t>
            </a:r>
            <a:r>
              <a:rPr lang="cs-CZ" dirty="0" err="1">
                <a:latin typeface="Consolas" panose="020B0609020204030204" pitchFamily="49" charset="0"/>
              </a:rPr>
              <a:t>p.Name</a:t>
            </a:r>
            <a:r>
              <a:rPr lang="cs-CZ" dirty="0">
                <a:latin typeface="Consolas" panose="020B0609020204030204" pitchFamily="49" charset="0"/>
              </a:rPr>
              <a:t>);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5" name="Google Shape;485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486" name="Google Shape;486;p61"/>
          <p:cNvSpPr txBox="1"/>
          <p:nvPr/>
        </p:nvSpPr>
        <p:spPr>
          <a:xfrm>
            <a:off x="78525" y="3323725"/>
            <a:ext cx="8873700" cy="13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Lambda výrazy se používají především k definování implementace funkčního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rozhraní s jedinou metodou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  tzv. 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inline formou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 což vede k výrazné redukci kódu a přináší např. do Javy některé výhody funkcionálního programování.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Lambda expression v programovacích jazycích je funkce, kterou je možné definovat a volat bez bindingu s identifikátorem</a:t>
            </a:r>
            <a:endParaRPr dirty="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i="1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Pozn. Lambda calculus je formální systém matematické logiky a informatiky </a:t>
            </a:r>
            <a:r>
              <a:rPr lang="en" sz="1200" i="1" dirty="0">
                <a:latin typeface="Proxima Nova"/>
                <a:ea typeface="Proxima Nova"/>
                <a:cs typeface="Proxima Nova"/>
                <a:sym typeface="Proxima Nova"/>
              </a:rPr>
              <a:t>pro vyjádření výpočtu pomocí bindingu proměnných a jejich substituce</a:t>
            </a:r>
            <a:endParaRPr sz="1200" i="1" dirty="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100"/>
              </a:spcBef>
              <a:spcAft>
                <a:spcPts val="0"/>
              </a:spcAft>
              <a:buNone/>
            </a:pPr>
            <a:endParaRPr sz="105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3474839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2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Funkcionální abstrakce - currying</a:t>
            </a:r>
            <a:endParaRPr sz="2400"/>
          </a:p>
        </p:txBody>
      </p:sp>
      <p:sp>
        <p:nvSpPr>
          <p:cNvPr id="492" name="Google Shape;492;p62"/>
          <p:cNvSpPr txBox="1"/>
          <p:nvPr/>
        </p:nvSpPr>
        <p:spPr>
          <a:xfrm>
            <a:off x="271325" y="683400"/>
            <a:ext cx="8749800" cy="3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2626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Currying spočívá ve vyhodnocování argumentů funkce per partes, kdy po každém kroku získám funkci, která má o jeden argument méně.  </a:t>
            </a:r>
            <a:endParaRPr sz="1200">
              <a:solidFill>
                <a:srgbClr val="262626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2626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Např. pro funkci </a:t>
            </a:r>
            <a:endParaRPr sz="1200">
              <a:solidFill>
                <a:srgbClr val="262626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262626"/>
                </a:solidFill>
                <a:highlight>
                  <a:srgbClr val="B7B7B7"/>
                </a:highlight>
                <a:latin typeface="Proxima Nova"/>
                <a:ea typeface="Proxima Nova"/>
                <a:cs typeface="Proxima Nova"/>
                <a:sym typeface="Proxima Nova"/>
              </a:rPr>
              <a:t>f(x, y, z) = x * y + z</a:t>
            </a:r>
            <a:r>
              <a:rPr lang="en" sz="1200">
                <a:solidFill>
                  <a:srgbClr val="262626"/>
                </a:solidFill>
                <a:highlight>
                  <a:srgbClr val="B7B7B7"/>
                </a:highlight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200">
              <a:solidFill>
                <a:srgbClr val="262626"/>
              </a:solidFill>
              <a:highlight>
                <a:srgbClr val="B7B7B7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2626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můžeme aplikovat argumenty  3, 4, 5 a dostaneme: </a:t>
            </a:r>
            <a:endParaRPr sz="1200">
              <a:solidFill>
                <a:srgbClr val="262626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262626"/>
                </a:solidFill>
                <a:highlight>
                  <a:srgbClr val="B7B7B7"/>
                </a:highlight>
                <a:latin typeface="Proxima Nova"/>
                <a:ea typeface="Proxima Nova"/>
                <a:cs typeface="Proxima Nova"/>
                <a:sym typeface="Proxima Nova"/>
              </a:rPr>
              <a:t>f(3, 4, 5) = 3 * 4 + 5 = 17</a:t>
            </a:r>
            <a:endParaRPr sz="1200">
              <a:solidFill>
                <a:srgbClr val="262626"/>
              </a:solidFill>
              <a:highlight>
                <a:srgbClr val="B7B7B7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2626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Současně ale můžeme aplikovat pouze 3 a získáme novou funkci </a:t>
            </a:r>
            <a:r>
              <a:rPr lang="en" sz="1200" i="1">
                <a:solidFill>
                  <a:srgbClr val="262626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</a:t>
            </a:r>
            <a:endParaRPr sz="1200" i="1">
              <a:solidFill>
                <a:srgbClr val="262626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262626"/>
                </a:solidFill>
                <a:highlight>
                  <a:srgbClr val="B7B7B7"/>
                </a:highlight>
                <a:latin typeface="Proxima Nova"/>
                <a:ea typeface="Proxima Nova"/>
                <a:cs typeface="Proxima Nova"/>
                <a:sym typeface="Proxima Nova"/>
              </a:rPr>
              <a:t>(3, y, z) = g(y, z) = 3 * y + z</a:t>
            </a:r>
            <a:endParaRPr sz="1200">
              <a:solidFill>
                <a:srgbClr val="262626"/>
              </a:solidFill>
              <a:highlight>
                <a:srgbClr val="B7B7B7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2626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currying podruhé pro 4 nám dá: </a:t>
            </a:r>
            <a:endParaRPr sz="1200">
              <a:solidFill>
                <a:srgbClr val="262626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262626"/>
                </a:solidFill>
                <a:highlight>
                  <a:srgbClr val="B7B7B7"/>
                </a:highlight>
                <a:latin typeface="Proxima Nova"/>
                <a:ea typeface="Proxima Nova"/>
                <a:cs typeface="Proxima Nova"/>
                <a:sym typeface="Proxima Nova"/>
              </a:rPr>
              <a:t>g(4, z) = h(z) = 3 * 4 + z</a:t>
            </a:r>
            <a:endParaRPr sz="1200" i="1">
              <a:solidFill>
                <a:srgbClr val="222222"/>
              </a:solidFill>
              <a:highlight>
                <a:srgbClr val="B7B7B7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050" b="1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493" name="Google Shape;493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3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Procedurální abstrakce - currying</a:t>
            </a:r>
            <a:endParaRPr sz="2400"/>
          </a:p>
        </p:txBody>
      </p:sp>
      <p:sp>
        <p:nvSpPr>
          <p:cNvPr id="499" name="Google Shape;499;p63"/>
          <p:cNvSpPr txBox="1"/>
          <p:nvPr/>
        </p:nvSpPr>
        <p:spPr>
          <a:xfrm>
            <a:off x="271325" y="683400"/>
            <a:ext cx="87498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1100"/>
              </a:spcAft>
              <a:buNone/>
            </a:pPr>
            <a:r>
              <a:rPr lang="en">
                <a:solidFill>
                  <a:srgbClr val="262626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Příklad vytvoření složené funkce při deklaraci:</a:t>
            </a:r>
            <a:endParaRPr b="1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500" name="Google Shape;500;p63"/>
          <p:cNvSpPr txBox="1"/>
          <p:nvPr/>
        </p:nvSpPr>
        <p:spPr>
          <a:xfrm>
            <a:off x="357600" y="1095025"/>
            <a:ext cx="7954800" cy="3304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/*Java 1.8+*/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Currying {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currying() {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Create a function that adds 2 integers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BiFunction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&lt;Integer,Integer,Integer&gt; adder = ( a, b ) -&gt; a + b 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And a function that takes an integer and returns a function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&lt;Integer,Function&lt;Integer,Integer&gt;&gt; currier = a -&gt; b -&gt; </a:t>
            </a:r>
            <a:r>
              <a:rPr lang="en" sz="1200" dirty="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adder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.apply( </a:t>
            </a:r>
            <a:r>
              <a:rPr lang="en" sz="1200" dirty="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, b ) 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Call apply 4 to currier (to get a function back)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Function&lt;Integer,Integer&gt; curried = currier.apply( </a:t>
            </a:r>
            <a:r>
              <a:rPr lang="en" sz="12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4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) 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Results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System.</a:t>
            </a:r>
            <a:r>
              <a:rPr lang="en" sz="1200" b="1" i="1" dirty="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.printf( </a:t>
            </a:r>
            <a:r>
              <a:rPr lang="en" sz="1200" b="1" dirty="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"Curry : %d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1200" b="1" dirty="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, curried.apply( </a:t>
            </a:r>
            <a:r>
              <a:rPr lang="en" sz="12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3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) ) ;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( 4 + 3 )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D73A4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501" name="Google Shape;501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3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Procedurální abstrakce - currying</a:t>
            </a:r>
            <a:endParaRPr sz="2400"/>
          </a:p>
        </p:txBody>
      </p:sp>
      <p:sp>
        <p:nvSpPr>
          <p:cNvPr id="499" name="Google Shape;499;p63"/>
          <p:cNvSpPr txBox="1"/>
          <p:nvPr/>
        </p:nvSpPr>
        <p:spPr>
          <a:xfrm>
            <a:off x="271325" y="683400"/>
            <a:ext cx="87498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1100"/>
              </a:spcAft>
              <a:buNone/>
            </a:pPr>
            <a:r>
              <a:rPr lang="en">
                <a:solidFill>
                  <a:srgbClr val="262626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Příklad vytvoření složené funkce při deklaraci:</a:t>
            </a:r>
            <a:endParaRPr b="1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500" name="Google Shape;500;p63"/>
          <p:cNvSpPr txBox="1"/>
          <p:nvPr/>
        </p:nvSpPr>
        <p:spPr>
          <a:xfrm>
            <a:off x="357600" y="1095025"/>
            <a:ext cx="7954800" cy="3304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cs-CZ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cs-CZ" dirty="0">
                <a:latin typeface="Consolas" panose="020B0609020204030204" pitchFamily="49" charset="0"/>
              </a:rPr>
              <a:t> </a:t>
            </a:r>
            <a:r>
              <a:rPr lang="cs-CZ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cs-CZ" dirty="0">
                <a:latin typeface="Consolas" panose="020B0609020204030204" pitchFamily="49" charset="0"/>
              </a:rPr>
              <a:t> </a:t>
            </a:r>
            <a:r>
              <a:rPr lang="cs-CZ" dirty="0" err="1">
                <a:solidFill>
                  <a:srgbClr val="2B91AF"/>
                </a:solidFill>
                <a:latin typeface="Consolas" panose="020B0609020204030204" pitchFamily="49" charset="0"/>
              </a:rPr>
              <a:t>Currying</a:t>
            </a:r>
            <a:endParaRPr lang="cs-CZ" dirty="0">
              <a:latin typeface="Consolas" panose="020B0609020204030204" pitchFamily="49" charset="0"/>
            </a:endParaRPr>
          </a:p>
          <a:p>
            <a:r>
              <a:rPr lang="cs-CZ" dirty="0">
                <a:latin typeface="Consolas" panose="020B0609020204030204" pitchFamily="49" charset="0"/>
              </a:rPr>
              <a:t>        {</a:t>
            </a:r>
          </a:p>
          <a:p>
            <a:r>
              <a:rPr lang="cs-CZ" dirty="0">
                <a:latin typeface="Consolas" panose="020B0609020204030204" pitchFamily="49" charset="0"/>
              </a:rPr>
              <a:t>            </a:t>
            </a:r>
            <a:r>
              <a:rPr lang="cs-CZ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cs-CZ" dirty="0">
                <a:latin typeface="Consolas" panose="020B0609020204030204" pitchFamily="49" charset="0"/>
              </a:rPr>
              <a:t> </a:t>
            </a:r>
            <a:r>
              <a:rPr lang="cs-CZ" dirty="0" err="1">
                <a:latin typeface="Consolas" panose="020B0609020204030204" pitchFamily="49" charset="0"/>
              </a:rPr>
              <a:t>Currying</a:t>
            </a:r>
            <a:r>
              <a:rPr lang="cs-CZ" dirty="0">
                <a:latin typeface="Consolas" panose="020B0609020204030204" pitchFamily="49" charset="0"/>
              </a:rPr>
              <a:t>()</a:t>
            </a:r>
          </a:p>
          <a:p>
            <a:r>
              <a:rPr lang="cs-CZ" dirty="0">
                <a:latin typeface="Consolas" panose="020B0609020204030204" pitchFamily="49" charset="0"/>
              </a:rPr>
              <a:t>            {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Create a function that adds 2 integers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              </a:t>
            </a:r>
            <a:r>
              <a:rPr lang="en-US" dirty="0" err="1">
                <a:latin typeface="Consolas" panose="020B0609020204030204" pitchFamily="49" charset="0"/>
              </a:rPr>
              <a:t>Func</a:t>
            </a:r>
            <a:r>
              <a:rPr lang="en-US" dirty="0"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&gt; adder = (a, b)=&gt;a + b;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And a function that takes an integer and returns a function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              </a:t>
            </a:r>
            <a:r>
              <a:rPr lang="en-US" dirty="0" err="1">
                <a:latin typeface="Consolas" panose="020B0609020204030204" pitchFamily="49" charset="0"/>
              </a:rPr>
              <a:t>Func</a:t>
            </a:r>
            <a:r>
              <a:rPr lang="en-US" dirty="0"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Func</a:t>
            </a:r>
            <a:r>
              <a:rPr lang="en-US" dirty="0"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&gt;&gt; currier = a =&gt; b =&gt; adder(a, b);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Call apply 4 to currier (to get a function back)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cs-CZ" dirty="0">
                <a:latin typeface="Consolas" panose="020B0609020204030204" pitchFamily="49" charset="0"/>
              </a:rPr>
              <a:t>                </a:t>
            </a:r>
            <a:r>
              <a:rPr lang="cs-CZ" dirty="0" err="1">
                <a:latin typeface="Consolas" panose="020B0609020204030204" pitchFamily="49" charset="0"/>
              </a:rPr>
              <a:t>Func</a:t>
            </a:r>
            <a:r>
              <a:rPr lang="cs-CZ" dirty="0">
                <a:latin typeface="Consolas" panose="020B0609020204030204" pitchFamily="49" charset="0"/>
              </a:rPr>
              <a:t>&lt;</a:t>
            </a:r>
            <a:r>
              <a:rPr lang="cs-CZ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cs-CZ" dirty="0">
                <a:latin typeface="Consolas" panose="020B0609020204030204" pitchFamily="49" charset="0"/>
              </a:rPr>
              <a:t>, </a:t>
            </a:r>
            <a:r>
              <a:rPr lang="cs-CZ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cs-CZ" dirty="0">
                <a:latin typeface="Consolas" panose="020B0609020204030204" pitchFamily="49" charset="0"/>
              </a:rPr>
              <a:t>&gt; </a:t>
            </a:r>
            <a:r>
              <a:rPr lang="cs-CZ" dirty="0" err="1">
                <a:latin typeface="Consolas" panose="020B0609020204030204" pitchFamily="49" charset="0"/>
              </a:rPr>
              <a:t>curried</a:t>
            </a:r>
            <a:r>
              <a:rPr lang="cs-CZ" dirty="0">
                <a:latin typeface="Consolas" panose="020B0609020204030204" pitchFamily="49" charset="0"/>
              </a:rPr>
              <a:t> = </a:t>
            </a:r>
            <a:r>
              <a:rPr lang="cs-CZ" dirty="0" err="1">
                <a:latin typeface="Consolas" panose="020B0609020204030204" pitchFamily="49" charset="0"/>
              </a:rPr>
              <a:t>currier</a:t>
            </a:r>
            <a:r>
              <a:rPr lang="cs-CZ" dirty="0">
                <a:latin typeface="Consolas" panose="020B0609020204030204" pitchFamily="49" charset="0"/>
              </a:rPr>
              <a:t>(4);</a:t>
            </a:r>
          </a:p>
          <a:p>
            <a:r>
              <a:rPr lang="cs-CZ" dirty="0">
                <a:latin typeface="Consolas" panose="020B0609020204030204" pitchFamily="49" charset="0"/>
              </a:rPr>
              <a:t>                </a:t>
            </a:r>
            <a:r>
              <a:rPr lang="cs-CZ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cs-CZ" dirty="0" err="1">
                <a:solidFill>
                  <a:srgbClr val="008000"/>
                </a:solidFill>
                <a:latin typeface="Consolas" panose="020B0609020204030204" pitchFamily="49" charset="0"/>
              </a:rPr>
              <a:t>Results</a:t>
            </a:r>
            <a:endParaRPr lang="cs-CZ" dirty="0">
              <a:latin typeface="Consolas" panose="020B0609020204030204" pitchFamily="49" charset="0"/>
            </a:endParaRPr>
          </a:p>
          <a:p>
            <a:r>
              <a:rPr lang="cs-CZ" dirty="0">
                <a:latin typeface="Consolas" panose="020B0609020204030204" pitchFamily="49" charset="0"/>
              </a:rPr>
              <a:t>                </a:t>
            </a:r>
            <a:r>
              <a:rPr lang="cs-CZ" dirty="0" err="1">
                <a:latin typeface="Consolas" panose="020B0609020204030204" pitchFamily="49" charset="0"/>
              </a:rPr>
              <a:t>Console.WriteLine</a:t>
            </a:r>
            <a:r>
              <a:rPr lang="cs-CZ" dirty="0">
                <a:latin typeface="Consolas" panose="020B0609020204030204" pitchFamily="49" charset="0"/>
              </a:rPr>
              <a:t>(</a:t>
            </a:r>
            <a:r>
              <a:rPr lang="cs-CZ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cs-CZ" dirty="0" err="1">
                <a:solidFill>
                  <a:srgbClr val="A31515"/>
                </a:solidFill>
                <a:latin typeface="Consolas" panose="020B0609020204030204" pitchFamily="49" charset="0"/>
              </a:rPr>
              <a:t>Curry</a:t>
            </a:r>
            <a:r>
              <a:rPr lang="cs-CZ" dirty="0">
                <a:solidFill>
                  <a:srgbClr val="A31515"/>
                </a:solidFill>
                <a:latin typeface="Consolas" panose="020B0609020204030204" pitchFamily="49" charset="0"/>
              </a:rPr>
              <a:t> : {0}\n"</a:t>
            </a:r>
            <a:r>
              <a:rPr lang="cs-CZ" dirty="0">
                <a:latin typeface="Consolas" panose="020B0609020204030204" pitchFamily="49" charset="0"/>
              </a:rPr>
              <a:t>, </a:t>
            </a:r>
            <a:r>
              <a:rPr lang="cs-CZ" dirty="0" err="1">
                <a:latin typeface="Consolas" panose="020B0609020204030204" pitchFamily="49" charset="0"/>
              </a:rPr>
              <a:t>curried</a:t>
            </a:r>
            <a:r>
              <a:rPr lang="cs-CZ" dirty="0">
                <a:latin typeface="Consolas" panose="020B0609020204030204" pitchFamily="49" charset="0"/>
              </a:rPr>
              <a:t>(3));</a:t>
            </a:r>
            <a:r>
              <a:rPr lang="en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// ( 4 + 3 )</a:t>
            </a:r>
          </a:p>
          <a:p>
            <a:r>
              <a:rPr lang="cs-CZ" dirty="0">
                <a:latin typeface="Consolas" panose="020B0609020204030204" pitchFamily="49" charset="0"/>
              </a:rPr>
              <a:t> </a:t>
            </a:r>
          </a:p>
          <a:p>
            <a:r>
              <a:rPr lang="cs-CZ" dirty="0">
                <a:latin typeface="Consolas" panose="020B0609020204030204" pitchFamily="49" charset="0"/>
              </a:rPr>
              <a:t>            }</a:t>
            </a:r>
          </a:p>
          <a:p>
            <a:r>
              <a:rPr lang="cs-CZ" dirty="0">
                <a:latin typeface="Consolas" panose="020B0609020204030204" pitchFamily="49" charset="0"/>
              </a:rPr>
              <a:t>        }</a:t>
            </a:r>
            <a:endParaRPr dirty="0"/>
          </a:p>
        </p:txBody>
      </p:sp>
      <p:sp>
        <p:nvSpPr>
          <p:cNvPr id="501" name="Google Shape;501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08372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64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Procedurální abstrakce - currying</a:t>
            </a:r>
            <a:endParaRPr sz="2400"/>
          </a:p>
        </p:txBody>
      </p:sp>
      <p:sp>
        <p:nvSpPr>
          <p:cNvPr id="507" name="Google Shape;507;p64"/>
          <p:cNvSpPr txBox="1"/>
          <p:nvPr/>
        </p:nvSpPr>
        <p:spPr>
          <a:xfrm>
            <a:off x="344975" y="1007425"/>
            <a:ext cx="7954800" cy="3895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composition() {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A function that adds 3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Function&lt;</a:t>
            </a:r>
            <a:r>
              <a:rPr lang="en" sz="1200" dirty="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200" dirty="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&gt; add3   = (a) -&gt; a + </a:t>
            </a:r>
            <a:r>
              <a:rPr lang="en" sz="12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3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And a function that multiplies by 2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Function&lt;</a:t>
            </a:r>
            <a:r>
              <a:rPr lang="en" sz="1200" dirty="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200" dirty="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&gt; times2 = (a) -&gt; a * </a:t>
            </a:r>
            <a:r>
              <a:rPr lang="en" sz="12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2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Compose add with times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Function&lt;</a:t>
            </a:r>
            <a:r>
              <a:rPr lang="en" sz="1200" dirty="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200" dirty="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&gt; composedA = add3.compose( times2 ) 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And compose times with add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Function&lt;</a:t>
            </a:r>
            <a:r>
              <a:rPr lang="en" sz="1200" dirty="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200" dirty="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&gt; composedB = times2.compose( add3 ) 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Results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System.out.printf( </a:t>
            </a:r>
            <a:r>
              <a:rPr lang="en" sz="1200" b="1" dirty="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"Times then add: %d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1200" b="1" dirty="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, composedA.apply( </a:t>
            </a:r>
            <a:r>
              <a:rPr lang="en" sz="12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6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) ) ; 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( 6 * 2 ) + 3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System.out.printf( </a:t>
            </a:r>
            <a:r>
              <a:rPr lang="en" sz="1200" b="1" dirty="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"Add then times: %d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1200" b="1" dirty="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, composedB.apply( </a:t>
            </a:r>
            <a:r>
              <a:rPr lang="en" sz="12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6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) ) ;  </a:t>
            </a: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( 6 + 3 ) * 2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main( String[] args ) {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new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Currying().currying() 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new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Currying().composition() 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rgbClr val="D73A4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D73A49"/>
              </a:solidFill>
              <a:highlight>
                <a:srgbClr val="B7B7B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900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900" dirty="0">
              <a:solidFill>
                <a:srgbClr val="24292E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endParaRPr sz="1050" dirty="0"/>
          </a:p>
        </p:txBody>
      </p:sp>
      <p:sp>
        <p:nvSpPr>
          <p:cNvPr id="508" name="Google Shape;508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sp>
        <p:nvSpPr>
          <p:cNvPr id="509" name="Google Shape;509;p64"/>
          <p:cNvSpPr txBox="1"/>
          <p:nvPr/>
        </p:nvSpPr>
        <p:spPr>
          <a:xfrm>
            <a:off x="271325" y="683400"/>
            <a:ext cx="87498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1100"/>
              </a:spcAft>
              <a:buNone/>
            </a:pPr>
            <a:r>
              <a:rPr lang="en">
                <a:solidFill>
                  <a:srgbClr val="262626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Vytvoření složené funkce ex post po jejich deklaraci:</a:t>
            </a:r>
            <a:endParaRPr b="1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64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Procedurální abstrakce - currying</a:t>
            </a:r>
            <a:endParaRPr sz="2400"/>
          </a:p>
        </p:txBody>
      </p:sp>
      <p:sp>
        <p:nvSpPr>
          <p:cNvPr id="507" name="Google Shape;507;p64"/>
          <p:cNvSpPr txBox="1"/>
          <p:nvPr/>
        </p:nvSpPr>
        <p:spPr>
          <a:xfrm>
            <a:off x="122842" y="683400"/>
            <a:ext cx="8898283" cy="4219225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300" dirty="0">
                <a:latin typeface="Consolas" panose="020B0609020204030204" pitchFamily="49" charset="0"/>
              </a:rPr>
              <a:t>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300" dirty="0">
                <a:latin typeface="Consolas" panose="020B0609020204030204" pitchFamily="49" charset="0"/>
              </a:rPr>
              <a:t>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partial</a:t>
            </a:r>
            <a:r>
              <a:rPr lang="en-US" sz="1300" dirty="0">
                <a:latin typeface="Consolas" panose="020B0609020204030204" pitchFamily="49" charset="0"/>
              </a:rPr>
              <a:t>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300" dirty="0">
                <a:latin typeface="Consolas" panose="020B0609020204030204" pitchFamily="49" charset="0"/>
              </a:rPr>
              <a:t> </a:t>
            </a:r>
            <a:r>
              <a:rPr lang="en-US" sz="1300" dirty="0" err="1">
                <a:solidFill>
                  <a:srgbClr val="2B91AF"/>
                </a:solidFill>
                <a:latin typeface="Consolas" panose="020B0609020204030204" pitchFamily="49" charset="0"/>
              </a:rPr>
              <a:t>FuncExtensions</a:t>
            </a:r>
            <a:endParaRPr lang="en-US" sz="1300" dirty="0">
              <a:latin typeface="Consolas" panose="020B0609020204030204" pitchFamily="49" charset="0"/>
            </a:endParaRPr>
          </a:p>
          <a:p>
            <a:r>
              <a:rPr lang="cs-CZ" sz="13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1300" dirty="0">
                <a:latin typeface="Consolas" panose="020B0609020204030204" pitchFamily="49" charset="0"/>
              </a:rPr>
              <a:t>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300" dirty="0">
                <a:latin typeface="Consolas" panose="020B0609020204030204" pitchFamily="49" charset="0"/>
              </a:rPr>
              <a:t> </a:t>
            </a:r>
            <a:r>
              <a:rPr lang="en-US" sz="1300" dirty="0" err="1">
                <a:latin typeface="Consolas" panose="020B0609020204030204" pitchFamily="49" charset="0"/>
              </a:rPr>
              <a:t>Func</a:t>
            </a:r>
            <a:r>
              <a:rPr lang="en-US" sz="1300" dirty="0">
                <a:latin typeface="Consolas" panose="020B0609020204030204" pitchFamily="49" charset="0"/>
              </a:rPr>
              <a:t>&lt;T, TResult2&gt; After&lt;</a:t>
            </a:r>
            <a:r>
              <a:rPr lang="en-US" sz="13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300" dirty="0">
                <a:latin typeface="Consolas" panose="020B0609020204030204" pitchFamily="49" charset="0"/>
              </a:rPr>
              <a:t>, </a:t>
            </a:r>
            <a:r>
              <a:rPr lang="en-US" sz="1300" dirty="0">
                <a:solidFill>
                  <a:srgbClr val="2B91AF"/>
                </a:solidFill>
                <a:latin typeface="Consolas" panose="020B0609020204030204" pitchFamily="49" charset="0"/>
              </a:rPr>
              <a:t>TResult1</a:t>
            </a:r>
            <a:r>
              <a:rPr lang="en-US" sz="1300" dirty="0">
                <a:latin typeface="Consolas" panose="020B0609020204030204" pitchFamily="49" charset="0"/>
              </a:rPr>
              <a:t>, </a:t>
            </a:r>
            <a:r>
              <a:rPr lang="en-US" sz="1300" dirty="0">
                <a:solidFill>
                  <a:srgbClr val="2B91AF"/>
                </a:solidFill>
                <a:latin typeface="Consolas" panose="020B0609020204030204" pitchFamily="49" charset="0"/>
              </a:rPr>
              <a:t>TResult2</a:t>
            </a:r>
            <a:r>
              <a:rPr lang="en-US" sz="1300" dirty="0">
                <a:latin typeface="Consolas" panose="020B0609020204030204" pitchFamily="49" charset="0"/>
              </a:rPr>
              <a:t>&gt;(</a:t>
            </a:r>
          </a:p>
          <a:p>
            <a:r>
              <a:rPr lang="en-US" sz="1300" dirty="0">
                <a:latin typeface="Consolas" panose="020B0609020204030204" pitchFamily="49" charset="0"/>
              </a:rPr>
              <a:t>           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300" dirty="0">
                <a:latin typeface="Consolas" panose="020B0609020204030204" pitchFamily="49" charset="0"/>
              </a:rPr>
              <a:t> </a:t>
            </a:r>
            <a:r>
              <a:rPr lang="en-US" sz="1300" dirty="0" err="1">
                <a:latin typeface="Consolas" panose="020B0609020204030204" pitchFamily="49" charset="0"/>
              </a:rPr>
              <a:t>Func</a:t>
            </a:r>
            <a:r>
              <a:rPr lang="en-US" sz="1300" dirty="0">
                <a:latin typeface="Consolas" panose="020B0609020204030204" pitchFamily="49" charset="0"/>
              </a:rPr>
              <a:t>&lt;TResult1, TResult2&gt; function2, </a:t>
            </a:r>
            <a:r>
              <a:rPr lang="en-US" sz="1300" dirty="0" err="1">
                <a:latin typeface="Consolas" panose="020B0609020204030204" pitchFamily="49" charset="0"/>
              </a:rPr>
              <a:t>Func</a:t>
            </a:r>
            <a:r>
              <a:rPr lang="en-US" sz="1300" dirty="0">
                <a:latin typeface="Consolas" panose="020B0609020204030204" pitchFamily="49" charset="0"/>
              </a:rPr>
              <a:t>&lt;T, TResult1&gt; function1) =&gt;</a:t>
            </a:r>
            <a:r>
              <a:rPr lang="cs-CZ" sz="1300" dirty="0">
                <a:latin typeface="Consolas" panose="020B0609020204030204" pitchFamily="49" charset="0"/>
              </a:rPr>
              <a:t>                </a:t>
            </a:r>
            <a:r>
              <a:rPr lang="en-US" sz="1300" dirty="0">
                <a:latin typeface="Consolas" panose="020B0609020204030204" pitchFamily="49" charset="0"/>
              </a:rPr>
              <a:t>	</a:t>
            </a:r>
            <a:r>
              <a:rPr lang="cs-CZ" sz="1300" dirty="0" err="1">
                <a:latin typeface="Consolas" panose="020B0609020204030204" pitchFamily="49" charset="0"/>
              </a:rPr>
              <a:t>value</a:t>
            </a:r>
            <a:r>
              <a:rPr lang="cs-CZ" sz="1300" dirty="0">
                <a:latin typeface="Consolas" panose="020B0609020204030204" pitchFamily="49" charset="0"/>
              </a:rPr>
              <a:t> =&gt; function2(function1(</a:t>
            </a:r>
            <a:r>
              <a:rPr lang="cs-CZ" sz="1300" dirty="0" err="1">
                <a:latin typeface="Consolas" panose="020B0609020204030204" pitchFamily="49" charset="0"/>
              </a:rPr>
              <a:t>value</a:t>
            </a:r>
            <a:r>
              <a:rPr lang="cs-CZ" sz="1300" dirty="0">
                <a:latin typeface="Consolas" panose="020B0609020204030204" pitchFamily="49" charset="0"/>
              </a:rPr>
              <a:t>));</a:t>
            </a:r>
          </a:p>
          <a:p>
            <a:r>
              <a:rPr lang="en-US" sz="1300" dirty="0">
                <a:latin typeface="Consolas" panose="020B0609020204030204" pitchFamily="49" charset="0"/>
              </a:rPr>
              <a:t>   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300" dirty="0">
                <a:latin typeface="Consolas" panose="020B0609020204030204" pitchFamily="49" charset="0"/>
              </a:rPr>
              <a:t>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300" dirty="0">
                <a:latin typeface="Consolas" panose="020B0609020204030204" pitchFamily="49" charset="0"/>
              </a:rPr>
              <a:t> </a:t>
            </a:r>
            <a:r>
              <a:rPr lang="en-US" sz="1300" dirty="0" err="1">
                <a:latin typeface="Consolas" panose="020B0609020204030204" pitchFamily="49" charset="0"/>
              </a:rPr>
              <a:t>Func</a:t>
            </a:r>
            <a:r>
              <a:rPr lang="en-US" sz="1300" dirty="0">
                <a:latin typeface="Consolas" panose="020B0609020204030204" pitchFamily="49" charset="0"/>
              </a:rPr>
              <a:t>&lt;T, TResult2&gt; Then&lt;</a:t>
            </a:r>
            <a:r>
              <a:rPr lang="en-US" sz="13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300" dirty="0">
                <a:latin typeface="Consolas" panose="020B0609020204030204" pitchFamily="49" charset="0"/>
              </a:rPr>
              <a:t>, </a:t>
            </a:r>
            <a:r>
              <a:rPr lang="en-US" sz="1300" dirty="0">
                <a:solidFill>
                  <a:srgbClr val="2B91AF"/>
                </a:solidFill>
                <a:latin typeface="Consolas" panose="020B0609020204030204" pitchFamily="49" charset="0"/>
              </a:rPr>
              <a:t>TResult1</a:t>
            </a:r>
            <a:r>
              <a:rPr lang="en-US" sz="1300" dirty="0">
                <a:latin typeface="Consolas" panose="020B0609020204030204" pitchFamily="49" charset="0"/>
              </a:rPr>
              <a:t>, </a:t>
            </a:r>
            <a:r>
              <a:rPr lang="en-US" sz="1300" dirty="0">
                <a:solidFill>
                  <a:srgbClr val="2B91AF"/>
                </a:solidFill>
                <a:latin typeface="Consolas" panose="020B0609020204030204" pitchFamily="49" charset="0"/>
              </a:rPr>
              <a:t>TResult2</a:t>
            </a:r>
            <a:r>
              <a:rPr lang="en-US" sz="1300" dirty="0">
                <a:latin typeface="Consolas" panose="020B0609020204030204" pitchFamily="49" charset="0"/>
              </a:rPr>
              <a:t>&gt;( </a:t>
            </a:r>
            <a:r>
              <a:rPr lang="en-US" sz="1300" dirty="0">
                <a:solidFill>
                  <a:srgbClr val="008000"/>
                </a:solidFill>
                <a:latin typeface="Consolas" panose="020B0609020204030204" pitchFamily="49" charset="0"/>
              </a:rPr>
              <a:t>// Before.</a:t>
            </a:r>
            <a:endParaRPr lang="en-US" sz="1300" dirty="0">
              <a:latin typeface="Consolas" panose="020B0609020204030204" pitchFamily="49" charset="0"/>
            </a:endParaRPr>
          </a:p>
          <a:p>
            <a:r>
              <a:rPr lang="en-US" sz="1300" dirty="0">
                <a:latin typeface="Consolas" panose="020B0609020204030204" pitchFamily="49" charset="0"/>
              </a:rPr>
              <a:t>           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300" dirty="0">
                <a:latin typeface="Consolas" panose="020B0609020204030204" pitchFamily="49" charset="0"/>
              </a:rPr>
              <a:t> </a:t>
            </a:r>
            <a:r>
              <a:rPr lang="en-US" sz="1300" dirty="0" err="1">
                <a:latin typeface="Consolas" panose="020B0609020204030204" pitchFamily="49" charset="0"/>
              </a:rPr>
              <a:t>Func</a:t>
            </a:r>
            <a:r>
              <a:rPr lang="en-US" sz="1300" dirty="0">
                <a:latin typeface="Consolas" panose="020B0609020204030204" pitchFamily="49" charset="0"/>
              </a:rPr>
              <a:t>&lt;T, TResult1&gt; function1, </a:t>
            </a:r>
            <a:r>
              <a:rPr lang="en-US" sz="1300" dirty="0" err="1">
                <a:latin typeface="Consolas" panose="020B0609020204030204" pitchFamily="49" charset="0"/>
              </a:rPr>
              <a:t>Func</a:t>
            </a:r>
            <a:r>
              <a:rPr lang="en-US" sz="1300" dirty="0">
                <a:latin typeface="Consolas" panose="020B0609020204030204" pitchFamily="49" charset="0"/>
              </a:rPr>
              <a:t>&lt;TResult1, TResult2&gt; function2) =&gt;</a:t>
            </a:r>
          </a:p>
          <a:p>
            <a:r>
              <a:rPr lang="cs-CZ" sz="1300" dirty="0">
                <a:latin typeface="Consolas" panose="020B0609020204030204" pitchFamily="49" charset="0"/>
              </a:rPr>
              <a:t>                </a:t>
            </a:r>
            <a:r>
              <a:rPr lang="cs-CZ" sz="1300" dirty="0" err="1">
                <a:latin typeface="Consolas" panose="020B0609020204030204" pitchFamily="49" charset="0"/>
              </a:rPr>
              <a:t>value</a:t>
            </a:r>
            <a:r>
              <a:rPr lang="cs-CZ" sz="1300" dirty="0">
                <a:latin typeface="Consolas" panose="020B0609020204030204" pitchFamily="49" charset="0"/>
              </a:rPr>
              <a:t> =&gt; function2(function1(</a:t>
            </a:r>
            <a:r>
              <a:rPr lang="cs-CZ" sz="1300" dirty="0" err="1">
                <a:latin typeface="Consolas" panose="020B0609020204030204" pitchFamily="49" charset="0"/>
              </a:rPr>
              <a:t>value</a:t>
            </a:r>
            <a:r>
              <a:rPr lang="cs-CZ" sz="1300" dirty="0">
                <a:latin typeface="Consolas" panose="020B0609020204030204" pitchFamily="49" charset="0"/>
              </a:rPr>
              <a:t>));</a:t>
            </a:r>
          </a:p>
          <a:p>
            <a:r>
              <a:rPr lang="cs-CZ" sz="1300" dirty="0">
                <a:latin typeface="Consolas" panose="020B0609020204030204" pitchFamily="49" charset="0"/>
              </a:rPr>
              <a:t>    }</a:t>
            </a:r>
          </a:p>
          <a:p>
            <a:r>
              <a:rPr lang="cs-CZ" sz="1300" dirty="0">
                <a:latin typeface="Consolas" panose="020B0609020204030204" pitchFamily="49" charset="0"/>
              </a:rPr>
              <a:t>    </a:t>
            </a:r>
            <a:r>
              <a:rPr lang="cs-CZ" sz="13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cs-CZ" sz="1300" dirty="0">
                <a:latin typeface="Consolas" panose="020B0609020204030204" pitchFamily="49" charset="0"/>
              </a:rPr>
              <a:t> </a:t>
            </a:r>
            <a:r>
              <a:rPr lang="cs-CZ" sz="13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cs-CZ" sz="1300" dirty="0">
                <a:latin typeface="Consolas" panose="020B0609020204030204" pitchFamily="49" charset="0"/>
              </a:rPr>
              <a:t> </a:t>
            </a:r>
            <a:r>
              <a:rPr lang="cs-CZ" sz="1300" dirty="0" err="1">
                <a:solidFill>
                  <a:srgbClr val="2B91AF"/>
                </a:solidFill>
                <a:latin typeface="Consolas" panose="020B0609020204030204" pitchFamily="49" charset="0"/>
              </a:rPr>
              <a:t>Composition</a:t>
            </a:r>
            <a:endParaRPr lang="cs-CZ" sz="1300" dirty="0">
              <a:latin typeface="Consolas" panose="020B0609020204030204" pitchFamily="49" charset="0"/>
            </a:endParaRPr>
          </a:p>
          <a:p>
            <a:r>
              <a:rPr lang="cs-CZ" sz="1300" dirty="0">
                <a:latin typeface="Consolas" panose="020B0609020204030204" pitchFamily="49" charset="0"/>
              </a:rPr>
              <a:t>    {</a:t>
            </a:r>
          </a:p>
          <a:p>
            <a:r>
              <a:rPr lang="cs-CZ" sz="1300" dirty="0">
                <a:latin typeface="Consolas" panose="020B0609020204030204" pitchFamily="49" charset="0"/>
              </a:rPr>
              <a:t>        </a:t>
            </a:r>
            <a:r>
              <a:rPr lang="cs-CZ" sz="13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cs-CZ" sz="1300" dirty="0">
                <a:latin typeface="Consolas" panose="020B0609020204030204" pitchFamily="49" charset="0"/>
              </a:rPr>
              <a:t> </a:t>
            </a:r>
            <a:r>
              <a:rPr lang="cs-CZ" sz="1300" dirty="0" err="1">
                <a:latin typeface="Consolas" panose="020B0609020204030204" pitchFamily="49" charset="0"/>
              </a:rPr>
              <a:t>Composition</a:t>
            </a:r>
            <a:r>
              <a:rPr lang="cs-CZ" sz="1300" dirty="0">
                <a:latin typeface="Consolas" panose="020B0609020204030204" pitchFamily="49" charset="0"/>
              </a:rPr>
              <a:t>()</a:t>
            </a:r>
          </a:p>
          <a:p>
            <a:r>
              <a:rPr lang="cs-CZ" sz="1300" dirty="0">
                <a:latin typeface="Consolas" panose="020B0609020204030204" pitchFamily="49" charset="0"/>
              </a:rPr>
              <a:t>        {</a:t>
            </a:r>
          </a:p>
          <a:p>
            <a:r>
              <a:rPr lang="en-US" sz="1300" dirty="0">
                <a:latin typeface="Consolas" panose="020B0609020204030204" pitchFamily="49" charset="0"/>
              </a:rPr>
              <a:t>	</a:t>
            </a:r>
            <a:r>
              <a:rPr lang="en-US" sz="1300" dirty="0" err="1">
                <a:latin typeface="Consolas" panose="020B0609020204030204" pitchFamily="49" charset="0"/>
              </a:rPr>
              <a:t>Func</a:t>
            </a:r>
            <a:r>
              <a:rPr lang="en-US" sz="1300" dirty="0">
                <a:latin typeface="Consolas" panose="020B0609020204030204" pitchFamily="49" charset="0"/>
              </a:rPr>
              <a:t>&lt;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300" dirty="0">
                <a:latin typeface="Consolas" panose="020B0609020204030204" pitchFamily="49" charset="0"/>
              </a:rPr>
              <a:t>,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300" dirty="0">
                <a:latin typeface="Consolas" panose="020B0609020204030204" pitchFamily="49" charset="0"/>
              </a:rPr>
              <a:t>&gt; add3 = (a) =&gt; a + 3;</a:t>
            </a:r>
            <a:r>
              <a:rPr lang="en-US" sz="1300" dirty="0">
                <a:solidFill>
                  <a:srgbClr val="008000"/>
                </a:solidFill>
                <a:latin typeface="Consolas" panose="020B0609020204030204" pitchFamily="49" charset="0"/>
              </a:rPr>
              <a:t> // A function that adds 3</a:t>
            </a:r>
            <a:endParaRPr lang="en-US" sz="1300" dirty="0">
              <a:latin typeface="Consolas" panose="020B0609020204030204" pitchFamily="49" charset="0"/>
            </a:endParaRPr>
          </a:p>
          <a:p>
            <a:r>
              <a:rPr lang="en-US" sz="1300" dirty="0">
                <a:latin typeface="Consolas" panose="020B0609020204030204" pitchFamily="49" charset="0"/>
              </a:rPr>
              <a:t>	</a:t>
            </a:r>
            <a:r>
              <a:rPr lang="en-US" sz="1300" dirty="0" err="1">
                <a:latin typeface="Consolas" panose="020B0609020204030204" pitchFamily="49" charset="0"/>
              </a:rPr>
              <a:t>Func</a:t>
            </a:r>
            <a:r>
              <a:rPr lang="en-US" sz="1300" dirty="0">
                <a:latin typeface="Consolas" panose="020B0609020204030204" pitchFamily="49" charset="0"/>
              </a:rPr>
              <a:t>&lt;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300" dirty="0">
                <a:latin typeface="Consolas" panose="020B0609020204030204" pitchFamily="49" charset="0"/>
              </a:rPr>
              <a:t>,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300" dirty="0">
                <a:latin typeface="Consolas" panose="020B0609020204030204" pitchFamily="49" charset="0"/>
              </a:rPr>
              <a:t>&gt; times2 = (a) =&gt; a * 2; </a:t>
            </a:r>
            <a:r>
              <a:rPr lang="en-US" sz="1300" dirty="0">
                <a:solidFill>
                  <a:srgbClr val="008000"/>
                </a:solidFill>
                <a:latin typeface="Consolas" panose="020B0609020204030204" pitchFamily="49" charset="0"/>
              </a:rPr>
              <a:t>// And a function that multiplies by 2</a:t>
            </a:r>
            <a:endParaRPr lang="en-US" sz="1300" dirty="0">
              <a:latin typeface="Consolas" panose="020B0609020204030204" pitchFamily="49" charset="0"/>
            </a:endParaRPr>
          </a:p>
          <a:p>
            <a:r>
              <a:rPr lang="en-US" sz="1300" dirty="0">
                <a:latin typeface="Consolas" panose="020B0609020204030204" pitchFamily="49" charset="0"/>
              </a:rPr>
              <a:t>	</a:t>
            </a:r>
            <a:r>
              <a:rPr lang="en-US" sz="1300" dirty="0" err="1">
                <a:latin typeface="Consolas" panose="020B0609020204030204" pitchFamily="49" charset="0"/>
              </a:rPr>
              <a:t>Func</a:t>
            </a:r>
            <a:r>
              <a:rPr lang="en-US" sz="1300" dirty="0">
                <a:latin typeface="Consolas" panose="020B0609020204030204" pitchFamily="49" charset="0"/>
              </a:rPr>
              <a:t>&lt;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300" dirty="0">
                <a:latin typeface="Consolas" panose="020B0609020204030204" pitchFamily="49" charset="0"/>
              </a:rPr>
              <a:t>,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300" dirty="0">
                <a:latin typeface="Consolas" panose="020B0609020204030204" pitchFamily="49" charset="0"/>
              </a:rPr>
              <a:t>&gt; </a:t>
            </a:r>
            <a:r>
              <a:rPr lang="en-US" sz="1300" dirty="0" err="1">
                <a:latin typeface="Consolas" panose="020B0609020204030204" pitchFamily="49" charset="0"/>
              </a:rPr>
              <a:t>composedA</a:t>
            </a:r>
            <a:r>
              <a:rPr lang="en-US" sz="1300" dirty="0">
                <a:latin typeface="Consolas" panose="020B0609020204030204" pitchFamily="49" charset="0"/>
              </a:rPr>
              <a:t> = add3.After(times2);</a:t>
            </a:r>
            <a:r>
              <a:rPr lang="cs-CZ" sz="1300" dirty="0">
                <a:solidFill>
                  <a:srgbClr val="008000"/>
                </a:solidFill>
                <a:latin typeface="Consolas" panose="020B0609020204030204" pitchFamily="49" charset="0"/>
              </a:rPr>
              <a:t> // </a:t>
            </a:r>
            <a:r>
              <a:rPr lang="cs-CZ" sz="1300" dirty="0" err="1">
                <a:solidFill>
                  <a:srgbClr val="008000"/>
                </a:solidFill>
                <a:latin typeface="Consolas" panose="020B0609020204030204" pitchFamily="49" charset="0"/>
              </a:rPr>
              <a:t>Compose</a:t>
            </a:r>
            <a:r>
              <a:rPr lang="cs-CZ" sz="13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cs-CZ" sz="1300" dirty="0" err="1">
                <a:solidFill>
                  <a:srgbClr val="008000"/>
                </a:solidFill>
                <a:latin typeface="Consolas" panose="020B0609020204030204" pitchFamily="49" charset="0"/>
              </a:rPr>
              <a:t>add</a:t>
            </a:r>
            <a:r>
              <a:rPr lang="cs-CZ" sz="13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cs-CZ" sz="1300" dirty="0" err="1">
                <a:solidFill>
                  <a:srgbClr val="008000"/>
                </a:solidFill>
                <a:latin typeface="Consolas" panose="020B0609020204030204" pitchFamily="49" charset="0"/>
              </a:rPr>
              <a:t>with</a:t>
            </a:r>
            <a:r>
              <a:rPr lang="cs-CZ" sz="13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cs-CZ" sz="1300" dirty="0" err="1">
                <a:solidFill>
                  <a:srgbClr val="008000"/>
                </a:solidFill>
                <a:latin typeface="Consolas" panose="020B0609020204030204" pitchFamily="49" charset="0"/>
              </a:rPr>
              <a:t>times</a:t>
            </a:r>
            <a:endParaRPr lang="en-US" sz="1300" dirty="0">
              <a:latin typeface="Consolas" panose="020B0609020204030204" pitchFamily="49" charset="0"/>
            </a:endParaRPr>
          </a:p>
          <a:p>
            <a:r>
              <a:rPr lang="en-US" sz="1300" dirty="0">
                <a:latin typeface="Consolas" panose="020B0609020204030204" pitchFamily="49" charset="0"/>
              </a:rPr>
              <a:t>	</a:t>
            </a:r>
            <a:r>
              <a:rPr lang="en-US" sz="1300" dirty="0" err="1">
                <a:latin typeface="Consolas" panose="020B0609020204030204" pitchFamily="49" charset="0"/>
              </a:rPr>
              <a:t>Func</a:t>
            </a:r>
            <a:r>
              <a:rPr lang="en-US" sz="1300" dirty="0">
                <a:latin typeface="Consolas" panose="020B0609020204030204" pitchFamily="49" charset="0"/>
              </a:rPr>
              <a:t>&lt;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300" dirty="0">
                <a:latin typeface="Consolas" panose="020B0609020204030204" pitchFamily="49" charset="0"/>
              </a:rPr>
              <a:t>, </a:t>
            </a:r>
            <a:r>
              <a:rPr lang="en-US" sz="13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300" dirty="0">
                <a:latin typeface="Consolas" panose="020B0609020204030204" pitchFamily="49" charset="0"/>
              </a:rPr>
              <a:t>&gt; </a:t>
            </a:r>
            <a:r>
              <a:rPr lang="en-US" sz="1300" dirty="0" err="1">
                <a:latin typeface="Consolas" panose="020B0609020204030204" pitchFamily="49" charset="0"/>
              </a:rPr>
              <a:t>composedB</a:t>
            </a:r>
            <a:r>
              <a:rPr lang="en-US" sz="1300" dirty="0">
                <a:latin typeface="Consolas" panose="020B0609020204030204" pitchFamily="49" charset="0"/>
              </a:rPr>
              <a:t> = times2.After(add3);</a:t>
            </a:r>
            <a:r>
              <a:rPr lang="en-US" sz="1300" dirty="0">
                <a:solidFill>
                  <a:srgbClr val="008000"/>
                </a:solidFill>
                <a:latin typeface="Consolas" panose="020B0609020204030204" pitchFamily="49" charset="0"/>
              </a:rPr>
              <a:t> // And compose times with add</a:t>
            </a:r>
            <a:endParaRPr lang="en-US" sz="1300" dirty="0">
              <a:latin typeface="Consolas" panose="020B0609020204030204" pitchFamily="49" charset="0"/>
            </a:endParaRPr>
          </a:p>
          <a:p>
            <a:r>
              <a:rPr lang="en-US" sz="1300" dirty="0">
                <a:latin typeface="Consolas" panose="020B0609020204030204" pitchFamily="49" charset="0"/>
              </a:rPr>
              <a:t>	</a:t>
            </a:r>
            <a:r>
              <a:rPr lang="en-US" sz="1300" dirty="0" err="1">
                <a:latin typeface="Consolas" panose="020B0609020204030204" pitchFamily="49" charset="0"/>
              </a:rPr>
              <a:t>Console.WriteLine</a:t>
            </a:r>
            <a:r>
              <a:rPr lang="en-US" sz="1300" dirty="0">
                <a:latin typeface="Consolas" panose="020B0609020204030204" pitchFamily="49" charset="0"/>
              </a:rPr>
              <a:t>(</a:t>
            </a:r>
            <a:r>
              <a:rPr lang="en-US" sz="1300" dirty="0">
                <a:solidFill>
                  <a:srgbClr val="A31515"/>
                </a:solidFill>
                <a:latin typeface="Consolas" panose="020B0609020204030204" pitchFamily="49" charset="0"/>
              </a:rPr>
              <a:t>"Times then add: {0}\n"</a:t>
            </a:r>
            <a:r>
              <a:rPr lang="en-US" sz="1300" dirty="0">
                <a:latin typeface="Consolas" panose="020B0609020204030204" pitchFamily="49" charset="0"/>
              </a:rPr>
              <a:t>, </a:t>
            </a:r>
            <a:r>
              <a:rPr lang="en-US" sz="1300" dirty="0" err="1">
                <a:latin typeface="Consolas" panose="020B0609020204030204" pitchFamily="49" charset="0"/>
              </a:rPr>
              <a:t>composedA</a:t>
            </a:r>
            <a:r>
              <a:rPr lang="en-US" sz="1300" dirty="0">
                <a:latin typeface="Consolas" panose="020B0609020204030204" pitchFamily="49" charset="0"/>
              </a:rPr>
              <a:t>(6));  </a:t>
            </a:r>
            <a:r>
              <a:rPr lang="en-US" sz="1300" dirty="0">
                <a:solidFill>
                  <a:srgbClr val="008000"/>
                </a:solidFill>
                <a:latin typeface="Consolas" panose="020B0609020204030204" pitchFamily="49" charset="0"/>
              </a:rPr>
              <a:t>// ( 6 * 2 ) + 3</a:t>
            </a:r>
            <a:endParaRPr lang="en-US" sz="1300" dirty="0">
              <a:latin typeface="Consolas" panose="020B0609020204030204" pitchFamily="49" charset="0"/>
            </a:endParaRPr>
          </a:p>
          <a:p>
            <a:r>
              <a:rPr lang="en-US" sz="1300" dirty="0">
                <a:latin typeface="Consolas" panose="020B0609020204030204" pitchFamily="49" charset="0"/>
              </a:rPr>
              <a:t>            </a:t>
            </a:r>
            <a:r>
              <a:rPr lang="en-US" sz="1300" dirty="0" err="1">
                <a:latin typeface="Consolas" panose="020B0609020204030204" pitchFamily="49" charset="0"/>
              </a:rPr>
              <a:t>Console.WriteLine</a:t>
            </a:r>
            <a:r>
              <a:rPr lang="en-US" sz="1300" dirty="0">
                <a:latin typeface="Consolas" panose="020B0609020204030204" pitchFamily="49" charset="0"/>
              </a:rPr>
              <a:t>(</a:t>
            </a:r>
            <a:r>
              <a:rPr lang="en-US" sz="1300" dirty="0">
                <a:solidFill>
                  <a:srgbClr val="A31515"/>
                </a:solidFill>
                <a:latin typeface="Consolas" panose="020B0609020204030204" pitchFamily="49" charset="0"/>
              </a:rPr>
              <a:t>"Add then times: {0}\n"</a:t>
            </a:r>
            <a:r>
              <a:rPr lang="en-US" sz="1300" dirty="0">
                <a:latin typeface="Consolas" panose="020B0609020204030204" pitchFamily="49" charset="0"/>
              </a:rPr>
              <a:t>, </a:t>
            </a:r>
            <a:r>
              <a:rPr lang="en-US" sz="1300" dirty="0" err="1">
                <a:latin typeface="Consolas" panose="020B0609020204030204" pitchFamily="49" charset="0"/>
              </a:rPr>
              <a:t>composedB</a:t>
            </a:r>
            <a:r>
              <a:rPr lang="en-US" sz="1300" dirty="0">
                <a:latin typeface="Consolas" panose="020B0609020204030204" pitchFamily="49" charset="0"/>
              </a:rPr>
              <a:t>(6));  </a:t>
            </a:r>
            <a:r>
              <a:rPr lang="en-US" sz="1300" dirty="0">
                <a:solidFill>
                  <a:srgbClr val="008000"/>
                </a:solidFill>
                <a:latin typeface="Consolas" panose="020B0609020204030204" pitchFamily="49" charset="0"/>
              </a:rPr>
              <a:t>// ( 6 + 3 ) * 2</a:t>
            </a:r>
            <a:endParaRPr lang="en-US" sz="1300" dirty="0">
              <a:latin typeface="Consolas" panose="020B0609020204030204" pitchFamily="49" charset="0"/>
            </a:endParaRPr>
          </a:p>
          <a:p>
            <a:r>
              <a:rPr lang="cs-CZ" sz="1300" dirty="0">
                <a:latin typeface="Consolas" panose="020B0609020204030204" pitchFamily="49" charset="0"/>
              </a:rPr>
              <a:t>        }</a:t>
            </a:r>
          </a:p>
          <a:p>
            <a:r>
              <a:rPr lang="cs-CZ" sz="1300" dirty="0">
                <a:latin typeface="Consolas" panose="020B0609020204030204" pitchFamily="49" charset="0"/>
              </a:rPr>
              <a:t>    }</a:t>
            </a:r>
            <a:endParaRPr sz="1300" dirty="0">
              <a:solidFill>
                <a:srgbClr val="D73A4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8100" marR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D73A49"/>
              </a:solidFill>
              <a:highlight>
                <a:srgbClr val="B7B7B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900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900" dirty="0">
              <a:solidFill>
                <a:srgbClr val="24292E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endParaRPr sz="1050" dirty="0"/>
          </a:p>
        </p:txBody>
      </p:sp>
      <p:sp>
        <p:nvSpPr>
          <p:cNvPr id="508" name="Google Shape;508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509" name="Google Shape;509;p64"/>
          <p:cNvSpPr txBox="1"/>
          <p:nvPr/>
        </p:nvSpPr>
        <p:spPr>
          <a:xfrm>
            <a:off x="271325" y="683400"/>
            <a:ext cx="87498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1100"/>
              </a:spcAft>
              <a:buNone/>
            </a:pPr>
            <a:endParaRPr b="1" dirty="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277638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Procedurální versus Objektové programování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55" name="Google Shape;155;p29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9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9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59" name="Google Shape;159;p29"/>
          <p:cNvSpPr txBox="1"/>
          <p:nvPr/>
        </p:nvSpPr>
        <p:spPr>
          <a:xfrm>
            <a:off x="562825" y="1394125"/>
            <a:ext cx="75888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 objektovém přístupu jsou základním stavebním kamenem objekty, které zapouzdřují (a také kontrolují) volání metod a práci s daty, komunikují spolu pomocí zasílání zpráv.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0" name="Google Shape;160;p29"/>
          <p:cNvSpPr txBox="1"/>
          <p:nvPr/>
        </p:nvSpPr>
        <p:spPr>
          <a:xfrm>
            <a:off x="562825" y="683400"/>
            <a:ext cx="75888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 procedurálním přístupu jsou základním stavebním kamenem programu procedury, které pracují nad lokálními a globálními daty, data mohou být organizována do záznamů (Record).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3550" y="1958500"/>
            <a:ext cx="5553523" cy="282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80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Procedurální (a obecně imperativní) versus Funkcionální přístup</a:t>
            </a:r>
            <a:endParaRPr sz="2400"/>
          </a:p>
        </p:txBody>
      </p:sp>
      <p:pic>
        <p:nvPicPr>
          <p:cNvPr id="167" name="Google Shape;167;p30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0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0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71" name="Google Shape;171;p30"/>
          <p:cNvSpPr txBox="1"/>
          <p:nvPr/>
        </p:nvSpPr>
        <p:spPr>
          <a:xfrm>
            <a:off x="562825" y="683400"/>
            <a:ext cx="75888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3800" y="1671725"/>
            <a:ext cx="3319375" cy="331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 txBox="1"/>
          <p:nvPr/>
        </p:nvSpPr>
        <p:spPr>
          <a:xfrm>
            <a:off x="300525" y="1347300"/>
            <a:ext cx="3000000" cy="21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Procedurální přístup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Příklad výměna oleje: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Proxima Nova"/>
              <a:buAutoNum type="arabicPeriod"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Dojdi k autu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Proxima Nova"/>
              <a:buAutoNum type="arabicPeriod"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Otevři kapotu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Proxima Nova"/>
              <a:buAutoNum type="arabicPeriod"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Zkontroluj hladinu oleje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Proxima Nova"/>
              <a:buAutoNum type="arabicPeriod"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Jestliže je ho málo, tak vyměň olej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Proxima Nova"/>
              <a:buAutoNum type="arabicPeriod"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Zavři kapotu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1200"/>
              <a:buFont typeface="Proxima Nova"/>
              <a:buAutoNum type="arabicPeriod"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...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4" name="Google Shape;174;p30"/>
          <p:cNvSpPr txBox="1"/>
          <p:nvPr/>
        </p:nvSpPr>
        <p:spPr>
          <a:xfrm>
            <a:off x="4213000" y="683400"/>
            <a:ext cx="2655900" cy="21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Funkcionální přístup</a:t>
            </a:r>
            <a:endParaRPr sz="1200"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800" i="1">
                <a:latin typeface="Proxima Nova"/>
                <a:ea typeface="Proxima Nova"/>
                <a:cs typeface="Proxima Nova"/>
                <a:sym typeface="Proxima Nova"/>
              </a:rPr>
              <a:t>f ( g ( h ( j ( k ( l ( x ) ) ) ) ) )</a:t>
            </a:r>
            <a:endParaRPr sz="1800" i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5" name="Google Shape;175;p30"/>
          <p:cNvSpPr txBox="1"/>
          <p:nvPr/>
        </p:nvSpPr>
        <p:spPr>
          <a:xfrm>
            <a:off x="4277675" y="1538050"/>
            <a:ext cx="30000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Příklad výpočtu matematického výrazu: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80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Procedurální (a obecně imperativní) versus Funkcionální přístup</a:t>
            </a:r>
            <a:endParaRPr sz="2400"/>
          </a:p>
        </p:txBody>
      </p:sp>
      <p:pic>
        <p:nvPicPr>
          <p:cNvPr id="181" name="Google Shape;181;p31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1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1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 txBox="1">
            <a:spLocks noGrp="1"/>
          </p:cNvSpPr>
          <p:nvPr>
            <p:ph type="sldNum" idx="12"/>
          </p:nvPr>
        </p:nvSpPr>
        <p:spPr>
          <a:xfrm>
            <a:off x="8320058" y="40536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85" name="Google Shape;185;p31"/>
          <p:cNvSpPr txBox="1"/>
          <p:nvPr/>
        </p:nvSpPr>
        <p:spPr>
          <a:xfrm>
            <a:off x="509425" y="2359475"/>
            <a:ext cx="3713400" cy="16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roxima Nova"/>
              <a:buChar char="+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Jednoduché porozumět kódu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roxima Nova"/>
              <a:buChar char="+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Jednoduchý debugging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Delší kód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Side efekty při volání procedur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1400"/>
              <a:buFont typeface="Proxima Nova"/>
              <a:buChar char="-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Horší škálování a multithreading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6" name="Google Shape;186;p31"/>
          <p:cNvSpPr txBox="1"/>
          <p:nvPr/>
        </p:nvSpPr>
        <p:spPr>
          <a:xfrm>
            <a:off x="562825" y="781175"/>
            <a:ext cx="75888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Ve funkcionálním přístupu jsou základním stavebním kamenem programu funkce, se kterými se pracuje jako s hodnotami.</a:t>
            </a:r>
            <a:endParaRPr/>
          </a:p>
        </p:txBody>
      </p:sp>
      <p:sp>
        <p:nvSpPr>
          <p:cNvPr id="187" name="Google Shape;187;p31"/>
          <p:cNvSpPr txBox="1"/>
          <p:nvPr/>
        </p:nvSpPr>
        <p:spPr>
          <a:xfrm>
            <a:off x="5022275" y="2641750"/>
            <a:ext cx="35628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roxima Nova"/>
              <a:buChar char="+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Kratší kód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roxima Nova"/>
              <a:buChar char="+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Lepší škálování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roxima Nova"/>
              <a:buChar char="+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Žádné side efekty při volání funkce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Horší porozumění kódu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Pomalejší pro jednoduché volání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1400"/>
              <a:buFont typeface="Proxima Nova"/>
              <a:buChar char="-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Pomalejší učící křivka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31"/>
          <p:cNvSpPr txBox="1"/>
          <p:nvPr/>
        </p:nvSpPr>
        <p:spPr>
          <a:xfrm>
            <a:off x="5082900" y="1498750"/>
            <a:ext cx="4022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Funkcionální přístup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Immutable data, funkce vyššího řádu, manipulace s funkcemi a datovými množinami, rekurze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9" name="Google Shape;189;p31"/>
          <p:cNvSpPr txBox="1"/>
          <p:nvPr/>
        </p:nvSpPr>
        <p:spPr>
          <a:xfrm>
            <a:off x="632350" y="1498750"/>
            <a:ext cx="300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Procedurální (imperativní) přístup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Mutable data, manipuluje se se stavem a objekty, iterace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Logické programování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95" name="Google Shape;195;p32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2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2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99" name="Google Shape;199;p32"/>
          <p:cNvSpPr txBox="1"/>
          <p:nvPr/>
        </p:nvSpPr>
        <p:spPr>
          <a:xfrm>
            <a:off x="300525" y="683400"/>
            <a:ext cx="7588800" cy="3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Vytvořím takový logický popis problému ze kterého je řešení logicky odvoditelné. 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4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Logický program je deklarativní zápis posloupnosti příkazů (logických vět), které vyjadřují: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Pravidla (jsou podmíněná)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Fakta (jsou nepodmíněná)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Dotazy (cílové klauzule)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Programátor tedy popíše problém program, zadá otázky a stroj (problem solver) na ně nalezne odpovědi.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  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Logické programování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05" name="Google Shape;205;p33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3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3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09" name="Google Shape;209;p33"/>
          <p:cNvSpPr txBox="1"/>
          <p:nvPr/>
        </p:nvSpPr>
        <p:spPr>
          <a:xfrm>
            <a:off x="300525" y="683400"/>
            <a:ext cx="75888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Úloha: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Všichni studenti jsou mladší než Petrova matka. Karel a Mirka jsou studenti.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i="1">
                <a:latin typeface="Proxima Nova"/>
                <a:ea typeface="Proxima Nova"/>
                <a:cs typeface="Proxima Nova"/>
                <a:sym typeface="Proxima Nova"/>
              </a:rPr>
              <a:t>Kdo je mladší než Petrova matka?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0" name="Google Shape;21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750" y="2011025"/>
            <a:ext cx="3221488" cy="1636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84825" y="2030425"/>
            <a:ext cx="5450275" cy="159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3"/>
          <p:cNvSpPr txBox="1"/>
          <p:nvPr/>
        </p:nvSpPr>
        <p:spPr>
          <a:xfrm>
            <a:off x="304800" y="4194800"/>
            <a:ext cx="41970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(PL1 - Predikátová logika prvního řádu)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11335</TotalTime>
  <Words>4656</Words>
  <Application>Microsoft Office PowerPoint</Application>
  <PresentationFormat>Předvádění na obrazovce (16:9)</PresentationFormat>
  <Paragraphs>578</Paragraphs>
  <Slides>46</Slides>
  <Notes>46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46</vt:i4>
      </vt:variant>
    </vt:vector>
  </HeadingPairs>
  <TitlesOfParts>
    <vt:vector size="51" baseType="lpstr">
      <vt:lpstr>Consolas</vt:lpstr>
      <vt:lpstr>Proxima Nova</vt:lpstr>
      <vt:lpstr>Arial</vt:lpstr>
      <vt:lpstr>Simple Light</vt:lpstr>
      <vt:lpstr>Spearmint</vt:lpstr>
      <vt:lpstr>Prezentace aplikace PowerPoint</vt:lpstr>
      <vt:lpstr>Paradigmata softwarového vývoje </vt:lpstr>
      <vt:lpstr>Paradigmata softwarového vývoje </vt:lpstr>
      <vt:lpstr>Deklarativní versus Imperativní programování </vt:lpstr>
      <vt:lpstr>Procedurální versus Objektové programování </vt:lpstr>
      <vt:lpstr>Procedurální (a obecně imperativní) versus Funkcionální přístup</vt:lpstr>
      <vt:lpstr>Procedurální (a obecně imperativní) versus Funkcionální přístup</vt:lpstr>
      <vt:lpstr>Logické programování </vt:lpstr>
      <vt:lpstr>Logické programování </vt:lpstr>
      <vt:lpstr>Shrnutí</vt:lpstr>
      <vt:lpstr>Současné trendy - nejvíce nabídek práce </vt:lpstr>
      <vt:lpstr>Trendy - nejvíce aktivity na GitHub </vt:lpstr>
      <vt:lpstr>Současné trendy - nejoblíbenější frameworky </vt:lpstr>
      <vt:lpstr>První úloha, kterou budete programovat v OMO ...</vt:lpstr>
      <vt:lpstr>Prezentace aplikace PowerPoint</vt:lpstr>
      <vt:lpstr>Souboj s komplexitou</vt:lpstr>
      <vt:lpstr>Souboj s komplexitou</vt:lpstr>
      <vt:lpstr>Prezentace aplikace PowerPoint</vt:lpstr>
      <vt:lpstr>Dekompozice</vt:lpstr>
      <vt:lpstr>Abstrakce</vt:lpstr>
      <vt:lpstr>Hierarchie</vt:lpstr>
      <vt:lpstr>Design patterny</vt:lpstr>
      <vt:lpstr>Jak dekomponovat</vt:lpstr>
      <vt:lpstr>Jak dekomponovat</vt:lpstr>
      <vt:lpstr>Kritérium číslo jedna u softwarového vývoje</vt:lpstr>
      <vt:lpstr>Kvalita software - multikriteriální optimalizační problém</vt:lpstr>
      <vt:lpstr>Kvalita software - multikriteriální optimalizační problém</vt:lpstr>
      <vt:lpstr>Abstrakce - jmenné abstrakce</vt:lpstr>
      <vt:lpstr>Abstrakce - datová abstrakce</vt:lpstr>
      <vt:lpstr>Abstrakce - procedurální abstrakce (Control abstraction)</vt:lpstr>
      <vt:lpstr>Abstrakce - procedurální abstrakce (Control abstraction)</vt:lpstr>
      <vt:lpstr>Prezentace aplikace PowerPoint</vt:lpstr>
      <vt:lpstr>Funkcionální abstrakce - funkce první třídy</vt:lpstr>
      <vt:lpstr>Funkcionální abstrakce - funkce první třídy</vt:lpstr>
      <vt:lpstr>Funkcionální abstrakce - funkce první třídy</vt:lpstr>
      <vt:lpstr>Funkcionální abstrakce - funkce první třídy</vt:lpstr>
      <vt:lpstr>Funkcionální abstrakce - funkce vyššího řádu</vt:lpstr>
      <vt:lpstr>Funkcionální abstrakce - funkce vyššího řádu</vt:lpstr>
      <vt:lpstr>Funkcionální abstrakce - funkce vyššího řádu</vt:lpstr>
      <vt:lpstr>Funkcionální abstrakce - lambda expressions</vt:lpstr>
      <vt:lpstr>Funkcionální abstrakce - lambda expressions</vt:lpstr>
      <vt:lpstr>Funkcionální abstrakce - currying</vt:lpstr>
      <vt:lpstr>Procedurální abstrakce - currying</vt:lpstr>
      <vt:lpstr>Procedurální abstrakce - currying</vt:lpstr>
      <vt:lpstr>Procedurální abstrakce - currying</vt:lpstr>
      <vt:lpstr>Procedurální abstrakce - currying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Radim</dc:creator>
  <cp:lastModifiedBy>Krupicka, Radim</cp:lastModifiedBy>
  <cp:revision>17</cp:revision>
  <dcterms:modified xsi:type="dcterms:W3CDTF">2021-09-20T08:09:18Z</dcterms:modified>
</cp:coreProperties>
</file>